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 id="261" r:id="rId47"/>
    <p:sldId id="262" r:id="rId48"/>
    <p:sldId id="263" r:id="rId49"/>
    <p:sldId id="264" r:id="rId50"/>
    <p:sldId id="265" r:id="rId51"/>
    <p:sldId id="266" r:id="rId52"/>
    <p:sldId id="267" r:id="rId53"/>
    <p:sldId id="268" r:id="rId54"/>
    <p:sldId id="269" r:id="rId55"/>
    <p:sldId id="270" r:id="rId56"/>
    <p:sldId id="271" r:id="rId57"/>
    <p:sldId id="272" r:id="rId58"/>
    <p:sldId id="273" r:id="rId59"/>
    <p:sldId id="274" r:id="rId60"/>
    <p:sldId id="275" r:id="rId61"/>
    <p:sldId id="276" r:id="rId6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Fira Sans" charset="1" panose="020B0503050000020004"/>
      <p:regular r:id="rId16"/>
    </p:embeddedFont>
    <p:embeddedFont>
      <p:font typeface="Fira Sans Bold" charset="1" panose="020B0803050000020004"/>
      <p:regular r:id="rId17"/>
    </p:embeddedFont>
    <p:embeddedFont>
      <p:font typeface="Fira Sans Italics" charset="1" panose="020B0503050000020004"/>
      <p:regular r:id="rId18"/>
    </p:embeddedFont>
    <p:embeddedFont>
      <p:font typeface="Fira Sans Bold Italics" charset="1" panose="020B0803050000020004"/>
      <p:regular r:id="rId19"/>
    </p:embeddedFont>
    <p:embeddedFont>
      <p:font typeface="Fira Sans Thin" charset="1" panose="020B0303050000020004"/>
      <p:regular r:id="rId20"/>
    </p:embeddedFont>
    <p:embeddedFont>
      <p:font typeface="Fira Sans Thin Italics" charset="1" panose="020B0303050000020004"/>
      <p:regular r:id="rId21"/>
    </p:embeddedFont>
    <p:embeddedFont>
      <p:font typeface="Fira Sans Extra-Light" charset="1" panose="020B0403050000020004"/>
      <p:regular r:id="rId22"/>
    </p:embeddedFont>
    <p:embeddedFont>
      <p:font typeface="Fira Sans Extra-Light Italics" charset="1" panose="020B0403050000020004"/>
      <p:regular r:id="rId23"/>
    </p:embeddedFont>
    <p:embeddedFont>
      <p:font typeface="Fira Sans Light" charset="1" panose="020B0403050000020004"/>
      <p:regular r:id="rId24"/>
    </p:embeddedFont>
    <p:embeddedFont>
      <p:font typeface="Fira Sans Light Italics" charset="1" panose="020B0403050000020004"/>
      <p:regular r:id="rId25"/>
    </p:embeddedFont>
    <p:embeddedFont>
      <p:font typeface="Fira Sans Medium" charset="1" panose="020B0603050000020004"/>
      <p:regular r:id="rId26"/>
    </p:embeddedFont>
    <p:embeddedFont>
      <p:font typeface="Fira Sans Medium Italics" charset="1" panose="020B0603050000020004"/>
      <p:regular r:id="rId27"/>
    </p:embeddedFont>
    <p:embeddedFont>
      <p:font typeface="Fira Sans Semi-Bold" charset="1" panose="020B0603050000020004"/>
      <p:regular r:id="rId28"/>
    </p:embeddedFont>
    <p:embeddedFont>
      <p:font typeface="Fira Sans Semi-Bold Italics" charset="1" panose="020B0703050000020004"/>
      <p:regular r:id="rId29"/>
    </p:embeddedFont>
    <p:embeddedFont>
      <p:font typeface="Fira Sans Ultra-Bold" charset="1" panose="020B0903050000020004"/>
      <p:regular r:id="rId30"/>
    </p:embeddedFont>
    <p:embeddedFont>
      <p:font typeface="Fira Sans Ultra-Bold Italics" charset="1" panose="020B0903050000020004"/>
      <p:regular r:id="rId31"/>
    </p:embeddedFont>
    <p:embeddedFont>
      <p:font typeface="Fira Sans Heavy" charset="1" panose="020B0A03050000020004"/>
      <p:regular r:id="rId32"/>
    </p:embeddedFont>
    <p:embeddedFont>
      <p:font typeface="Fira Sans Heavy Italics" charset="1" panose="020B0A03050000020004"/>
      <p:regular r:id="rId33"/>
    </p:embeddedFont>
    <p:embeddedFont>
      <p:font typeface="Open Sans" charset="1" panose="020B0606030504020204"/>
      <p:regular r:id="rId34"/>
    </p:embeddedFont>
    <p:embeddedFont>
      <p:font typeface="Open Sans Bold" charset="1" panose="020B0806030504020204"/>
      <p:regular r:id="rId35"/>
    </p:embeddedFont>
    <p:embeddedFont>
      <p:font typeface="Open Sans Italics" charset="1" panose="020B0606030504020204"/>
      <p:regular r:id="rId36"/>
    </p:embeddedFont>
    <p:embeddedFont>
      <p:font typeface="Open Sans Bold Italics" charset="1" panose="020B0806030504020204"/>
      <p:regular r:id="rId37"/>
    </p:embeddedFont>
    <p:embeddedFont>
      <p:font typeface="Open Sans Light" charset="1" panose="020B0306030504020204"/>
      <p:regular r:id="rId38"/>
    </p:embeddedFont>
    <p:embeddedFont>
      <p:font typeface="Open Sans Light Italics" charset="1" panose="020B0306030504020204"/>
      <p:regular r:id="rId39"/>
    </p:embeddedFont>
    <p:embeddedFont>
      <p:font typeface="Open Sans Ultra-Bold" charset="1" panose="00000000000000000000"/>
      <p:regular r:id="rId40"/>
    </p:embeddedFont>
    <p:embeddedFont>
      <p:font typeface="Open Sans Ultra-Bold Italics" charset="1" panose="0000000000000000000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47" Target="slides/slide6.xml" Type="http://schemas.openxmlformats.org/officeDocument/2006/relationships/slide"/><Relationship Id="rId48" Target="slides/slide7.xml" Type="http://schemas.openxmlformats.org/officeDocument/2006/relationships/slide"/><Relationship Id="rId49" Target="slides/slide8.xml" Type="http://schemas.openxmlformats.org/officeDocument/2006/relationships/slide"/><Relationship Id="rId5" Target="tableStyles.xml" Type="http://schemas.openxmlformats.org/officeDocument/2006/relationships/tableStyles"/><Relationship Id="rId50" Target="slides/slide9.xml" Type="http://schemas.openxmlformats.org/officeDocument/2006/relationships/slide"/><Relationship Id="rId51" Target="slides/slide10.xml" Type="http://schemas.openxmlformats.org/officeDocument/2006/relationships/slide"/><Relationship Id="rId52" Target="slides/slide11.xml" Type="http://schemas.openxmlformats.org/officeDocument/2006/relationships/slide"/><Relationship Id="rId53" Target="slides/slide12.xml" Type="http://schemas.openxmlformats.org/officeDocument/2006/relationships/slide"/><Relationship Id="rId54" Target="slides/slide13.xml" Type="http://schemas.openxmlformats.org/officeDocument/2006/relationships/slide"/><Relationship Id="rId55" Target="slides/slide14.xml" Type="http://schemas.openxmlformats.org/officeDocument/2006/relationships/slide"/><Relationship Id="rId56" Target="slides/slide15.xml" Type="http://schemas.openxmlformats.org/officeDocument/2006/relationships/slide"/><Relationship Id="rId57" Target="slides/slide16.xml" Type="http://schemas.openxmlformats.org/officeDocument/2006/relationships/slide"/><Relationship Id="rId58" Target="slides/slide17.xml" Type="http://schemas.openxmlformats.org/officeDocument/2006/relationships/slide"/><Relationship Id="rId59" Target="slides/slide18.xml" Type="http://schemas.openxmlformats.org/officeDocument/2006/relationships/slide"/><Relationship Id="rId6" Target="fonts/font6.fntdata" Type="http://schemas.openxmlformats.org/officeDocument/2006/relationships/font"/><Relationship Id="rId60" Target="slides/slide19.xml" Type="http://schemas.openxmlformats.org/officeDocument/2006/relationships/slide"/><Relationship Id="rId61" Target="slides/slide20.xml" Type="http://schemas.openxmlformats.org/officeDocument/2006/relationships/slide"/><Relationship Id="rId62" Target="slides/slide21.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3236453"/>
            <a:ext cx="10202605" cy="4501490"/>
            <a:chOff x="0" y="0"/>
            <a:chExt cx="13603473" cy="6001986"/>
          </a:xfrm>
        </p:grpSpPr>
        <p:sp>
          <p:nvSpPr>
            <p:cNvPr name="TextBox 3" id="3"/>
            <p:cNvSpPr txBox="true"/>
            <p:nvPr/>
          </p:nvSpPr>
          <p:spPr>
            <a:xfrm rot="0">
              <a:off x="0" y="0"/>
              <a:ext cx="13603473" cy="4876800"/>
            </a:xfrm>
            <a:prstGeom prst="rect">
              <a:avLst/>
            </a:prstGeom>
          </p:spPr>
          <p:txBody>
            <a:bodyPr anchor="t" rtlCol="false" tIns="0" lIns="0" bIns="0" rIns="0">
              <a:spAutoFit/>
            </a:bodyPr>
            <a:lstStyle/>
            <a:p>
              <a:pPr>
                <a:lnSpc>
                  <a:spcPts val="7199"/>
                </a:lnSpc>
              </a:pPr>
              <a:r>
                <a:rPr lang="en-US" sz="5999">
                  <a:solidFill>
                    <a:srgbClr val="000000"/>
                  </a:solidFill>
                  <a:latin typeface="Fira Sans Bold"/>
                </a:rPr>
                <a:t>IMPROVING SLEEP QUALITY MONITORING WITH IOT AND MACHINE LEARNING</a:t>
              </a:r>
            </a:p>
            <a:p>
              <a:pPr>
                <a:lnSpc>
                  <a:spcPts val="7199"/>
                </a:lnSpc>
              </a:pPr>
            </a:p>
          </p:txBody>
        </p:sp>
        <p:sp>
          <p:nvSpPr>
            <p:cNvPr name="TextBox 4" id="4"/>
            <p:cNvSpPr txBox="true"/>
            <p:nvPr/>
          </p:nvSpPr>
          <p:spPr>
            <a:xfrm rot="0">
              <a:off x="0" y="5196806"/>
              <a:ext cx="13603473" cy="805180"/>
            </a:xfrm>
            <a:prstGeom prst="rect">
              <a:avLst/>
            </a:prstGeom>
          </p:spPr>
          <p:txBody>
            <a:bodyPr anchor="t" rtlCol="false" tIns="0" lIns="0" bIns="0" rIns="0">
              <a:spAutoFit/>
            </a:bodyPr>
            <a:lstStyle/>
            <a:p>
              <a:pPr>
                <a:lnSpc>
                  <a:spcPts val="5039"/>
                </a:lnSpc>
              </a:pP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0">
            <a:off x="13737770" y="373605"/>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slides/slide10.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1670798" y="3570979"/>
            <a:ext cx="15588502" cy="3106942"/>
          </a:xfrm>
          <a:prstGeom prst="rect">
            <a:avLst/>
          </a:prstGeom>
        </p:spPr>
        <p:txBody>
          <a:bodyPr anchor="t" rtlCol="false" tIns="0" lIns="0" bIns="0" rIns="0">
            <a:spAutoFit/>
          </a:bodyPr>
          <a:lstStyle/>
          <a:p>
            <a:pPr marL="956319" indent="-478160" lvl="1">
              <a:lnSpc>
                <a:spcPts val="6201"/>
              </a:lnSpc>
              <a:buFont typeface="Arial"/>
              <a:buChar char="•"/>
            </a:pPr>
            <a:r>
              <a:rPr lang="en-US" sz="4429">
                <a:solidFill>
                  <a:srgbClr val="FFFFFF"/>
                </a:solidFill>
                <a:latin typeface="Fira Sans Medium"/>
              </a:rPr>
              <a:t> The Random </a:t>
            </a:r>
            <a:r>
              <a:rPr lang="en-US" sz="4429">
                <a:solidFill>
                  <a:srgbClr val="FFFFFF"/>
                </a:solidFill>
                <a:latin typeface="Fira Sans Medium"/>
              </a:rPr>
              <a:t>Forest graph illustrates an accuracy plateau at 86%, while the RNN graph displays a superior 95.7% accuracy.</a:t>
            </a:r>
          </a:p>
          <a:p>
            <a:pPr algn="ctr">
              <a:lnSpc>
                <a:spcPts val="6201"/>
              </a:lnSpc>
            </a:pPr>
          </a:p>
        </p:txBody>
      </p:sp>
      <p:sp>
        <p:nvSpPr>
          <p:cNvPr name="TextBox 3" id="3"/>
          <p:cNvSpPr txBox="true"/>
          <p:nvPr/>
        </p:nvSpPr>
        <p:spPr>
          <a:xfrm rot="0">
            <a:off x="1670798" y="6737062"/>
            <a:ext cx="15588502" cy="2461894"/>
          </a:xfrm>
          <a:prstGeom prst="rect">
            <a:avLst/>
          </a:prstGeom>
        </p:spPr>
        <p:txBody>
          <a:bodyPr anchor="t" rtlCol="false" tIns="0" lIns="0" bIns="0" rIns="0">
            <a:spAutoFit/>
          </a:bodyPr>
          <a:lstStyle/>
          <a:p>
            <a:pPr algn="l" marL="1014739" indent="-507369" lvl="1">
              <a:lnSpc>
                <a:spcPts val="6580"/>
              </a:lnSpc>
              <a:buFont typeface="Arial"/>
              <a:buChar char="•"/>
            </a:pPr>
            <a:r>
              <a:rPr lang="en-US" sz="4700">
                <a:solidFill>
                  <a:srgbClr val="FFFFFF"/>
                </a:solidFill>
                <a:latin typeface="Fira Sans Medium"/>
              </a:rPr>
              <a:t>RNN demonstrates superior performance in processing sequential </a:t>
            </a:r>
            <a:r>
              <a:rPr lang="en-US" sz="4700">
                <a:solidFill>
                  <a:srgbClr val="FFFFFF"/>
                </a:solidFill>
                <a:latin typeface="Fira Sans Medium"/>
              </a:rPr>
              <a:t>physiological data for nuanced sleep pattern analysis.</a:t>
            </a:r>
          </a:p>
        </p:txBody>
      </p:sp>
      <p:grpSp>
        <p:nvGrpSpPr>
          <p:cNvPr name="Group 4" id="4"/>
          <p:cNvGrpSpPr/>
          <p:nvPr/>
        </p:nvGrpSpPr>
        <p:grpSpPr>
          <a:xfrm rot="-10800000">
            <a:off x="-2915828" y="-3678236"/>
            <a:ext cx="12804984" cy="6226137"/>
            <a:chOff x="0" y="0"/>
            <a:chExt cx="11048529" cy="5372100"/>
          </a:xfrm>
        </p:grpSpPr>
        <p:sp>
          <p:nvSpPr>
            <p:cNvPr name="Freeform 5" id="5"/>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sp>
        <p:nvSpPr>
          <p:cNvPr name="TextBox 6" id="6"/>
          <p:cNvSpPr txBox="true"/>
          <p:nvPr/>
        </p:nvSpPr>
        <p:spPr>
          <a:xfrm rot="0">
            <a:off x="1028700" y="596295"/>
            <a:ext cx="9971179" cy="1219200"/>
          </a:xfrm>
          <a:prstGeom prst="rect">
            <a:avLst/>
          </a:prstGeom>
        </p:spPr>
        <p:txBody>
          <a:bodyPr anchor="t" rtlCol="false" tIns="0" lIns="0" bIns="0" rIns="0">
            <a:spAutoFit/>
          </a:bodyPr>
          <a:lstStyle/>
          <a:p>
            <a:pPr marL="0" indent="0" lvl="0">
              <a:lnSpc>
                <a:spcPts val="9750"/>
              </a:lnSpc>
              <a:spcBef>
                <a:spcPct val="0"/>
              </a:spcBef>
            </a:pPr>
            <a:r>
              <a:rPr lang="en-US" sz="7500" spc="-75">
                <a:solidFill>
                  <a:srgbClr val="000000"/>
                </a:solidFill>
                <a:latin typeface="Fira Sans Medium"/>
              </a:rPr>
              <a:t>RNN / RF</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3019021" y="2547901"/>
          <a:ext cx="13276316" cy="8200774"/>
        </p:xfrm>
        <a:graphic>
          <a:graphicData uri="http://schemas.openxmlformats.org/drawingml/2006/table">
            <a:tbl>
              <a:tblPr/>
              <a:tblGrid>
                <a:gridCol w="6638158"/>
                <a:gridCol w="6638158"/>
              </a:tblGrid>
              <a:tr h="2024882">
                <a:tc>
                  <a:txBody>
                    <a:bodyPr anchor="t" rtlCol="false"/>
                    <a:lstStyle/>
                    <a:p>
                      <a:pPr algn="ctr">
                        <a:lnSpc>
                          <a:spcPts val="4855"/>
                        </a:lnSpc>
                        <a:defRPr/>
                      </a:pPr>
                      <a:r>
                        <a:rPr lang="en-US" sz="3468">
                          <a:solidFill>
                            <a:srgbClr val="FFFFFF"/>
                          </a:solidFill>
                          <a:latin typeface="Fira Sans Bold"/>
                        </a:rPr>
                        <a:t>Heat Beat </a:t>
                      </a:r>
                      <a:endParaRPr lang="en-US" sz="1100"/>
                    </a:p>
                    <a:p>
                      <a:pPr algn="ctr">
                        <a:lnSpc>
                          <a:spcPts val="4855"/>
                        </a:lnSpc>
                      </a:pPr>
                    </a:p>
                  </a:txBody>
                  <a:tcPr marL="206461" marR="206461" marT="206461" marB="206461" anchor="ctr">
                    <a:lnL cmpd="sng" algn="ctr" cap="flat" w="44752">
                      <a:solidFill>
                        <a:srgbClr val="FFFFFF"/>
                      </a:solidFill>
                      <a:prstDash val="solid"/>
                      <a:round/>
                      <a:headEnd type="none" w="med" len="med"/>
                      <a:tailEnd type="none" w="med" len="med"/>
                    </a:lnL>
                    <a:lnR cmpd="sng" algn="ctr" cap="flat" w="44752">
                      <a:solidFill>
                        <a:srgbClr val="FFFFFF"/>
                      </a:solidFill>
                      <a:prstDash val="solid"/>
                      <a:round/>
                      <a:headEnd type="none" w="med" len="med"/>
                      <a:tailEnd type="none" w="med" len="med"/>
                    </a:lnR>
                    <a:lnT cmpd="sng" algn="ctr" cap="flat" w="44752">
                      <a:solidFill>
                        <a:srgbClr val="FFFFFF"/>
                      </a:solidFill>
                      <a:prstDash val="solid"/>
                      <a:round/>
                      <a:headEnd type="none" w="med" len="med"/>
                      <a:tailEnd type="none" w="med" len="med"/>
                    </a:lnT>
                    <a:lnB cmpd="sng" algn="ctr" cap="flat" w="44752">
                      <a:solidFill>
                        <a:srgbClr val="FFFFFF"/>
                      </a:solidFill>
                      <a:prstDash val="solid"/>
                      <a:round/>
                      <a:headEnd type="none" w="med" len="med"/>
                      <a:tailEnd type="none" w="med" len="med"/>
                    </a:lnB>
                  </a:tcPr>
                </a:tc>
                <a:tc>
                  <a:txBody>
                    <a:bodyPr anchor="t" rtlCol="false"/>
                    <a:lstStyle/>
                    <a:p>
                      <a:pPr algn="ctr">
                        <a:lnSpc>
                          <a:spcPts val="4855"/>
                        </a:lnSpc>
                        <a:defRPr/>
                      </a:pPr>
                      <a:r>
                        <a:rPr lang="en-US" sz="3468">
                          <a:solidFill>
                            <a:srgbClr val="FFFFFF"/>
                          </a:solidFill>
                          <a:latin typeface="Fira Sans Bold"/>
                        </a:rPr>
                        <a:t>65 - 67 </a:t>
                      </a:r>
                      <a:endParaRPr lang="en-US" sz="1100"/>
                    </a:p>
                    <a:p>
                      <a:pPr algn="ctr">
                        <a:lnSpc>
                          <a:spcPts val="4855"/>
                        </a:lnSpc>
                      </a:pPr>
                    </a:p>
                  </a:txBody>
                  <a:tcPr marL="206461" marR="206461" marT="206461" marB="206461" anchor="ctr">
                    <a:lnL cmpd="sng" algn="ctr" cap="flat" w="44752">
                      <a:solidFill>
                        <a:srgbClr val="FFFFFF"/>
                      </a:solidFill>
                      <a:prstDash val="solid"/>
                      <a:round/>
                      <a:headEnd type="none" w="med" len="med"/>
                      <a:tailEnd type="none" w="med" len="med"/>
                    </a:lnL>
                    <a:lnR cmpd="sng" algn="ctr" cap="flat" w="44752">
                      <a:solidFill>
                        <a:srgbClr val="FFFFFF"/>
                      </a:solidFill>
                      <a:prstDash val="solid"/>
                      <a:round/>
                      <a:headEnd type="none" w="med" len="med"/>
                      <a:tailEnd type="none" w="med" len="med"/>
                    </a:lnR>
                    <a:lnT cmpd="sng" algn="ctr" cap="flat" w="44752">
                      <a:solidFill>
                        <a:srgbClr val="FFFFFF"/>
                      </a:solidFill>
                      <a:prstDash val="solid"/>
                      <a:round/>
                      <a:headEnd type="none" w="med" len="med"/>
                      <a:tailEnd type="none" w="med" len="med"/>
                    </a:lnT>
                    <a:lnB cmpd="sng" algn="ctr" cap="flat" w="44752">
                      <a:solidFill>
                        <a:srgbClr val="FFFFFF"/>
                      </a:solidFill>
                      <a:prstDash val="solid"/>
                      <a:round/>
                      <a:headEnd type="none" w="med" len="med"/>
                      <a:tailEnd type="none" w="med" len="med"/>
                    </a:lnB>
                  </a:tcPr>
                </a:tc>
              </a:tr>
              <a:tr h="2126127">
                <a:tc>
                  <a:txBody>
                    <a:bodyPr anchor="t" rtlCol="false"/>
                    <a:lstStyle/>
                    <a:p>
                      <a:pPr algn="ctr">
                        <a:lnSpc>
                          <a:spcPts val="5158"/>
                        </a:lnSpc>
                        <a:defRPr/>
                      </a:pPr>
                      <a:r>
                        <a:rPr lang="en-US" sz="3684">
                          <a:solidFill>
                            <a:srgbClr val="FFFFFF"/>
                          </a:solidFill>
                          <a:latin typeface="Fira Sans"/>
                        </a:rPr>
                        <a:t>Noise </a:t>
                      </a:r>
                      <a:endParaRPr lang="en-US" sz="1100"/>
                    </a:p>
                    <a:p>
                      <a:pPr algn="ctr">
                        <a:lnSpc>
                          <a:spcPts val="5158"/>
                        </a:lnSpc>
                      </a:pPr>
                    </a:p>
                  </a:txBody>
                  <a:tcPr marL="206461" marR="206461" marT="206461" marB="206461" anchor="ctr">
                    <a:lnL cmpd="sng" algn="ctr" cap="flat" w="44752">
                      <a:solidFill>
                        <a:srgbClr val="FFFFFF"/>
                      </a:solidFill>
                      <a:prstDash val="solid"/>
                      <a:round/>
                      <a:headEnd type="none" w="med" len="med"/>
                      <a:tailEnd type="none" w="med" len="med"/>
                    </a:lnL>
                    <a:lnR cmpd="sng" algn="ctr" cap="flat" w="44752">
                      <a:solidFill>
                        <a:srgbClr val="FFFFFF"/>
                      </a:solidFill>
                      <a:prstDash val="solid"/>
                      <a:round/>
                      <a:headEnd type="none" w="med" len="med"/>
                      <a:tailEnd type="none" w="med" len="med"/>
                    </a:lnR>
                    <a:lnT cmpd="sng" algn="ctr" cap="flat" w="44752">
                      <a:solidFill>
                        <a:srgbClr val="FFFFFF"/>
                      </a:solidFill>
                      <a:prstDash val="solid"/>
                      <a:round/>
                      <a:headEnd type="none" w="med" len="med"/>
                      <a:tailEnd type="none" w="med" len="med"/>
                    </a:lnT>
                    <a:lnB cmpd="sng" algn="ctr" cap="flat" w="44752">
                      <a:solidFill>
                        <a:srgbClr val="FFFFFF"/>
                      </a:solidFill>
                      <a:prstDash val="solid"/>
                      <a:round/>
                      <a:headEnd type="none" w="med" len="med"/>
                      <a:tailEnd type="none" w="med" len="med"/>
                    </a:lnB>
                  </a:tcPr>
                </a:tc>
                <a:tc>
                  <a:txBody>
                    <a:bodyPr anchor="t" rtlCol="false"/>
                    <a:lstStyle/>
                    <a:p>
                      <a:pPr algn="ctr">
                        <a:lnSpc>
                          <a:spcPts val="4855"/>
                        </a:lnSpc>
                        <a:defRPr/>
                      </a:pPr>
                      <a:r>
                        <a:rPr lang="en-US" sz="3468">
                          <a:solidFill>
                            <a:srgbClr val="FFFFFF"/>
                          </a:solidFill>
                          <a:latin typeface="Fira Sans"/>
                        </a:rPr>
                        <a:t>1700 - 1900 </a:t>
                      </a:r>
                      <a:endParaRPr lang="en-US" sz="1100"/>
                    </a:p>
                    <a:p>
                      <a:pPr algn="ctr">
                        <a:lnSpc>
                          <a:spcPts val="4855"/>
                        </a:lnSpc>
                      </a:pPr>
                    </a:p>
                  </a:txBody>
                  <a:tcPr marL="206461" marR="206461" marT="206461" marB="206461" anchor="ctr">
                    <a:lnL cmpd="sng" algn="ctr" cap="flat" w="44752">
                      <a:solidFill>
                        <a:srgbClr val="FFFFFF"/>
                      </a:solidFill>
                      <a:prstDash val="solid"/>
                      <a:round/>
                      <a:headEnd type="none" w="med" len="med"/>
                      <a:tailEnd type="none" w="med" len="med"/>
                    </a:lnL>
                    <a:lnR cmpd="sng" algn="ctr" cap="flat" w="44752">
                      <a:solidFill>
                        <a:srgbClr val="FFFFFF"/>
                      </a:solidFill>
                      <a:prstDash val="solid"/>
                      <a:round/>
                      <a:headEnd type="none" w="med" len="med"/>
                      <a:tailEnd type="none" w="med" len="med"/>
                    </a:lnR>
                    <a:lnT cmpd="sng" algn="ctr" cap="flat" w="44752">
                      <a:solidFill>
                        <a:srgbClr val="FFFFFF"/>
                      </a:solidFill>
                      <a:prstDash val="solid"/>
                      <a:round/>
                      <a:headEnd type="none" w="med" len="med"/>
                      <a:tailEnd type="none" w="med" len="med"/>
                    </a:lnT>
                    <a:lnB cmpd="sng" algn="ctr" cap="flat" w="44752">
                      <a:solidFill>
                        <a:srgbClr val="FFFFFF"/>
                      </a:solidFill>
                      <a:prstDash val="solid"/>
                      <a:round/>
                      <a:headEnd type="none" w="med" len="med"/>
                      <a:tailEnd type="none" w="med" len="med"/>
                    </a:lnB>
                  </a:tcPr>
                </a:tc>
              </a:tr>
              <a:tr h="2024882">
                <a:tc>
                  <a:txBody>
                    <a:bodyPr anchor="t" rtlCol="false"/>
                    <a:lstStyle/>
                    <a:p>
                      <a:pPr algn="ctr">
                        <a:lnSpc>
                          <a:spcPts val="4855"/>
                        </a:lnSpc>
                        <a:defRPr/>
                      </a:pPr>
                      <a:r>
                        <a:rPr lang="en-US" sz="3468">
                          <a:solidFill>
                            <a:srgbClr val="FFFFFF"/>
                          </a:solidFill>
                          <a:latin typeface="Fira Sans"/>
                        </a:rPr>
                        <a:t>Body Movement </a:t>
                      </a:r>
                      <a:endParaRPr lang="en-US" sz="1100"/>
                    </a:p>
                    <a:p>
                      <a:pPr algn="ctr">
                        <a:lnSpc>
                          <a:spcPts val="4855"/>
                        </a:lnSpc>
                      </a:pPr>
                    </a:p>
                  </a:txBody>
                  <a:tcPr marL="206461" marR="206461" marT="206461" marB="206461" anchor="ctr">
                    <a:lnL cmpd="sng" algn="ctr" cap="flat" w="44752">
                      <a:solidFill>
                        <a:srgbClr val="FFFFFF"/>
                      </a:solidFill>
                      <a:prstDash val="solid"/>
                      <a:round/>
                      <a:headEnd type="none" w="med" len="med"/>
                      <a:tailEnd type="none" w="med" len="med"/>
                    </a:lnL>
                    <a:lnR cmpd="sng" algn="ctr" cap="flat" w="44752">
                      <a:solidFill>
                        <a:srgbClr val="FFFFFF"/>
                      </a:solidFill>
                      <a:prstDash val="solid"/>
                      <a:round/>
                      <a:headEnd type="none" w="med" len="med"/>
                      <a:tailEnd type="none" w="med" len="med"/>
                    </a:lnR>
                    <a:lnT cmpd="sng" algn="ctr" cap="flat" w="44752">
                      <a:solidFill>
                        <a:srgbClr val="FFFFFF"/>
                      </a:solidFill>
                      <a:prstDash val="solid"/>
                      <a:round/>
                      <a:headEnd type="none" w="med" len="med"/>
                      <a:tailEnd type="none" w="med" len="med"/>
                    </a:lnT>
                    <a:lnB cmpd="sng" algn="ctr" cap="flat" w="44752">
                      <a:solidFill>
                        <a:srgbClr val="FFFFFF"/>
                      </a:solidFill>
                      <a:prstDash val="solid"/>
                      <a:round/>
                      <a:headEnd type="none" w="med" len="med"/>
                      <a:tailEnd type="none" w="med" len="med"/>
                    </a:lnB>
                  </a:tcPr>
                </a:tc>
                <a:tc>
                  <a:txBody>
                    <a:bodyPr anchor="t" rtlCol="false"/>
                    <a:lstStyle/>
                    <a:p>
                      <a:pPr algn="ctr">
                        <a:lnSpc>
                          <a:spcPts val="4855"/>
                        </a:lnSpc>
                        <a:defRPr/>
                      </a:pPr>
                      <a:r>
                        <a:rPr lang="en-US" sz="3468">
                          <a:solidFill>
                            <a:srgbClr val="FFFFFF"/>
                          </a:solidFill>
                          <a:latin typeface="Fira Sans"/>
                        </a:rPr>
                        <a:t>150 - 250 </a:t>
                      </a:r>
                      <a:endParaRPr lang="en-US" sz="1100"/>
                    </a:p>
                    <a:p>
                      <a:pPr algn="ctr">
                        <a:lnSpc>
                          <a:spcPts val="4855"/>
                        </a:lnSpc>
                      </a:pPr>
                    </a:p>
                  </a:txBody>
                  <a:tcPr marL="206461" marR="206461" marT="206461" marB="206461" anchor="ctr">
                    <a:lnL cmpd="sng" algn="ctr" cap="flat" w="44752">
                      <a:solidFill>
                        <a:srgbClr val="FFFFFF"/>
                      </a:solidFill>
                      <a:prstDash val="solid"/>
                      <a:round/>
                      <a:headEnd type="none" w="med" len="med"/>
                      <a:tailEnd type="none" w="med" len="med"/>
                    </a:lnL>
                    <a:lnR cmpd="sng" algn="ctr" cap="flat" w="44752">
                      <a:solidFill>
                        <a:srgbClr val="FFFFFF"/>
                      </a:solidFill>
                      <a:prstDash val="solid"/>
                      <a:round/>
                      <a:headEnd type="none" w="med" len="med"/>
                      <a:tailEnd type="none" w="med" len="med"/>
                    </a:lnR>
                    <a:lnT cmpd="sng" algn="ctr" cap="flat" w="44752">
                      <a:solidFill>
                        <a:srgbClr val="FFFFFF"/>
                      </a:solidFill>
                      <a:prstDash val="solid"/>
                      <a:round/>
                      <a:headEnd type="none" w="med" len="med"/>
                      <a:tailEnd type="none" w="med" len="med"/>
                    </a:lnT>
                    <a:lnB cmpd="sng" algn="ctr" cap="flat" w="44752">
                      <a:solidFill>
                        <a:srgbClr val="FFFFFF"/>
                      </a:solidFill>
                      <a:prstDash val="solid"/>
                      <a:round/>
                      <a:headEnd type="none" w="med" len="med"/>
                      <a:tailEnd type="none" w="med" len="med"/>
                    </a:lnB>
                  </a:tcPr>
                </a:tc>
              </a:tr>
              <a:tr h="2024882">
                <a:tc>
                  <a:txBody>
                    <a:bodyPr anchor="t" rtlCol="false"/>
                    <a:lstStyle/>
                    <a:p>
                      <a:pPr algn="ctr">
                        <a:lnSpc>
                          <a:spcPts val="4855"/>
                        </a:lnSpc>
                        <a:defRPr/>
                      </a:pPr>
                      <a:r>
                        <a:rPr lang="en-US" sz="3468">
                          <a:solidFill>
                            <a:srgbClr val="FFFFFF"/>
                          </a:solidFill>
                          <a:latin typeface="Fira Sans"/>
                        </a:rPr>
                        <a:t>SpO2 % </a:t>
                      </a:r>
                      <a:endParaRPr lang="en-US" sz="1100"/>
                    </a:p>
                    <a:p>
                      <a:pPr algn="ctr">
                        <a:lnSpc>
                          <a:spcPts val="4855"/>
                        </a:lnSpc>
                      </a:pPr>
                    </a:p>
                  </a:txBody>
                  <a:tcPr marL="206461" marR="206461" marT="206461" marB="206461" anchor="ctr">
                    <a:lnL cmpd="sng" algn="ctr" cap="flat" w="44752">
                      <a:solidFill>
                        <a:srgbClr val="FFFFFF"/>
                      </a:solidFill>
                      <a:prstDash val="solid"/>
                      <a:round/>
                      <a:headEnd type="none" w="med" len="med"/>
                      <a:tailEnd type="none" w="med" len="med"/>
                    </a:lnL>
                    <a:lnR cmpd="sng" algn="ctr" cap="flat" w="44752">
                      <a:solidFill>
                        <a:srgbClr val="FFFFFF"/>
                      </a:solidFill>
                      <a:prstDash val="solid"/>
                      <a:round/>
                      <a:headEnd type="none" w="med" len="med"/>
                      <a:tailEnd type="none" w="med" len="med"/>
                    </a:lnR>
                    <a:lnT cmpd="sng" algn="ctr" cap="flat" w="44752">
                      <a:solidFill>
                        <a:srgbClr val="FFFFFF"/>
                      </a:solidFill>
                      <a:prstDash val="solid"/>
                      <a:round/>
                      <a:headEnd type="none" w="med" len="med"/>
                      <a:tailEnd type="none" w="med" len="med"/>
                    </a:lnT>
                    <a:lnB cmpd="sng" algn="ctr" cap="flat" w="44752">
                      <a:solidFill>
                        <a:srgbClr val="FFFFFF"/>
                      </a:solidFill>
                      <a:prstDash val="solid"/>
                      <a:round/>
                      <a:headEnd type="none" w="med" len="med"/>
                      <a:tailEnd type="none" w="med" len="med"/>
                    </a:lnB>
                  </a:tcPr>
                </a:tc>
                <a:tc>
                  <a:txBody>
                    <a:bodyPr anchor="t" rtlCol="false"/>
                    <a:lstStyle/>
                    <a:p>
                      <a:pPr algn="ctr">
                        <a:lnSpc>
                          <a:spcPts val="4855"/>
                        </a:lnSpc>
                        <a:defRPr/>
                      </a:pPr>
                      <a:r>
                        <a:rPr lang="en-US" sz="3468">
                          <a:solidFill>
                            <a:srgbClr val="FFFFFF"/>
                          </a:solidFill>
                          <a:latin typeface="Fira Sans"/>
                        </a:rPr>
                        <a:t>90 - 96</a:t>
                      </a:r>
                      <a:endParaRPr lang="en-US" sz="1100"/>
                    </a:p>
                    <a:p>
                      <a:pPr algn="ctr">
                        <a:lnSpc>
                          <a:spcPts val="4855"/>
                        </a:lnSpc>
                      </a:pPr>
                    </a:p>
                  </a:txBody>
                  <a:tcPr marL="206461" marR="206461" marT="206461" marB="206461" anchor="ctr">
                    <a:lnL cmpd="sng" algn="ctr" cap="flat" w="44752">
                      <a:solidFill>
                        <a:srgbClr val="FFFFFF"/>
                      </a:solidFill>
                      <a:prstDash val="solid"/>
                      <a:round/>
                      <a:headEnd type="none" w="med" len="med"/>
                      <a:tailEnd type="none" w="med" len="med"/>
                    </a:lnL>
                    <a:lnR cmpd="sng" algn="ctr" cap="flat" w="44752">
                      <a:solidFill>
                        <a:srgbClr val="FFFFFF"/>
                      </a:solidFill>
                      <a:prstDash val="solid"/>
                      <a:round/>
                      <a:headEnd type="none" w="med" len="med"/>
                      <a:tailEnd type="none" w="med" len="med"/>
                    </a:lnR>
                    <a:lnT cmpd="sng" algn="ctr" cap="flat" w="44752">
                      <a:solidFill>
                        <a:srgbClr val="FFFFFF"/>
                      </a:solidFill>
                      <a:prstDash val="solid"/>
                      <a:round/>
                      <a:headEnd type="none" w="med" len="med"/>
                      <a:tailEnd type="none" w="med" len="med"/>
                    </a:lnT>
                    <a:lnB cmpd="sng" algn="ctr" cap="flat" w="44752">
                      <a:solidFill>
                        <a:srgbClr val="FFFFFF"/>
                      </a:solidFill>
                      <a:prstDash val="solid"/>
                      <a:round/>
                      <a:headEnd type="none" w="med" len="med"/>
                      <a:tailEnd type="none" w="med" len="med"/>
                    </a:lnB>
                  </a:tcPr>
                </a:tc>
              </a:tr>
            </a:tbl>
          </a:graphicData>
        </a:graphic>
      </p:graphicFrame>
      <p:grpSp>
        <p:nvGrpSpPr>
          <p:cNvPr name="Group 3" id="3"/>
          <p:cNvGrpSpPr/>
          <p:nvPr/>
        </p:nvGrpSpPr>
        <p:grpSpPr>
          <a:xfrm rot="-10800000">
            <a:off x="-2915828" y="-3678236"/>
            <a:ext cx="13340769" cy="6226137"/>
            <a:chOff x="0" y="0"/>
            <a:chExt cx="11510820" cy="5372100"/>
          </a:xfrm>
        </p:grpSpPr>
        <p:sp>
          <p:nvSpPr>
            <p:cNvPr name="Freeform 4" id="4"/>
            <p:cNvSpPr/>
            <p:nvPr/>
          </p:nvSpPr>
          <p:spPr>
            <a:xfrm flipH="false" flipV="false" rot="0">
              <a:off x="0" y="0"/>
              <a:ext cx="11510821" cy="5372100"/>
            </a:xfrm>
            <a:custGeom>
              <a:avLst/>
              <a:gdLst/>
              <a:ahLst/>
              <a:cxnLst/>
              <a:rect r="r" b="b" t="t" l="l"/>
              <a:pathLst>
                <a:path h="5372100" w="11510821">
                  <a:moveTo>
                    <a:pt x="9960150" y="0"/>
                  </a:moveTo>
                  <a:lnTo>
                    <a:pt x="1550670" y="0"/>
                  </a:lnTo>
                  <a:lnTo>
                    <a:pt x="0" y="2686050"/>
                  </a:lnTo>
                  <a:lnTo>
                    <a:pt x="1550670" y="5372100"/>
                  </a:lnTo>
                  <a:lnTo>
                    <a:pt x="9960150" y="5372100"/>
                  </a:lnTo>
                  <a:lnTo>
                    <a:pt x="11510821" y="2686050"/>
                  </a:lnTo>
                  <a:lnTo>
                    <a:pt x="9960150" y="0"/>
                  </a:lnTo>
                  <a:close/>
                </a:path>
              </a:pathLst>
            </a:custGeom>
            <a:solidFill>
              <a:srgbClr val="A4E473"/>
            </a:solidFill>
          </p:spPr>
        </p:sp>
      </p:grpSp>
      <p:sp>
        <p:nvSpPr>
          <p:cNvPr name="TextBox 5" id="5"/>
          <p:cNvSpPr txBox="true"/>
          <p:nvPr/>
        </p:nvSpPr>
        <p:spPr>
          <a:xfrm rot="0">
            <a:off x="0" y="480412"/>
            <a:ext cx="9340821" cy="1295400"/>
          </a:xfrm>
          <a:prstGeom prst="rect">
            <a:avLst/>
          </a:prstGeom>
        </p:spPr>
        <p:txBody>
          <a:bodyPr anchor="t" rtlCol="false" tIns="0" lIns="0" bIns="0" rIns="0">
            <a:spAutoFit/>
          </a:bodyPr>
          <a:lstStyle/>
          <a:p>
            <a:pPr algn="ctr">
              <a:lnSpc>
                <a:spcPts val="10500"/>
              </a:lnSpc>
            </a:pPr>
            <a:r>
              <a:rPr lang="en-US" sz="7500">
                <a:solidFill>
                  <a:srgbClr val="000000"/>
                </a:solidFill>
                <a:latin typeface="Canva Sans Bold"/>
              </a:rPr>
              <a:t>Optimal Values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Freeform 2" id="2"/>
          <p:cNvSpPr/>
          <p:nvPr/>
        </p:nvSpPr>
        <p:spPr>
          <a:xfrm flipH="false" flipV="false" rot="0">
            <a:off x="109250" y="3592858"/>
            <a:ext cx="9639032" cy="5808317"/>
          </a:xfrm>
          <a:custGeom>
            <a:avLst/>
            <a:gdLst/>
            <a:ahLst/>
            <a:cxnLst/>
            <a:rect r="r" b="b" t="t" l="l"/>
            <a:pathLst>
              <a:path h="5808317" w="9639032">
                <a:moveTo>
                  <a:pt x="0" y="0"/>
                </a:moveTo>
                <a:lnTo>
                  <a:pt x="9639032" y="0"/>
                </a:lnTo>
                <a:lnTo>
                  <a:pt x="9639032" y="5808317"/>
                </a:lnTo>
                <a:lnTo>
                  <a:pt x="0" y="5808317"/>
                </a:lnTo>
                <a:lnTo>
                  <a:pt x="0" y="0"/>
                </a:lnTo>
                <a:close/>
              </a:path>
            </a:pathLst>
          </a:custGeom>
          <a:blipFill>
            <a:blip r:embed="rId2"/>
            <a:stretch>
              <a:fillRect l="-3181" t="0" r="-3181" b="-457"/>
            </a:stretch>
          </a:blipFill>
        </p:spPr>
      </p:sp>
      <p:sp>
        <p:nvSpPr>
          <p:cNvPr name="Freeform 3" id="3"/>
          <p:cNvSpPr/>
          <p:nvPr/>
        </p:nvSpPr>
        <p:spPr>
          <a:xfrm flipH="false" flipV="false" rot="0">
            <a:off x="9748282" y="3566433"/>
            <a:ext cx="8392369" cy="5834742"/>
          </a:xfrm>
          <a:custGeom>
            <a:avLst/>
            <a:gdLst/>
            <a:ahLst/>
            <a:cxnLst/>
            <a:rect r="r" b="b" t="t" l="l"/>
            <a:pathLst>
              <a:path h="5834742" w="8392369">
                <a:moveTo>
                  <a:pt x="0" y="0"/>
                </a:moveTo>
                <a:lnTo>
                  <a:pt x="8392368" y="0"/>
                </a:lnTo>
                <a:lnTo>
                  <a:pt x="8392368" y="5834742"/>
                </a:lnTo>
                <a:lnTo>
                  <a:pt x="0" y="5834742"/>
                </a:lnTo>
                <a:lnTo>
                  <a:pt x="0" y="0"/>
                </a:lnTo>
                <a:close/>
              </a:path>
            </a:pathLst>
          </a:custGeom>
          <a:blipFill>
            <a:blip r:embed="rId3"/>
            <a:stretch>
              <a:fillRect l="-6808" t="0" r="-6808" b="0"/>
            </a:stretch>
          </a:blipFill>
        </p:spPr>
      </p:sp>
      <p:sp>
        <p:nvSpPr>
          <p:cNvPr name="TextBox 4" id="4"/>
          <p:cNvSpPr txBox="true"/>
          <p:nvPr/>
        </p:nvSpPr>
        <p:spPr>
          <a:xfrm rot="0">
            <a:off x="-10590058" y="1859476"/>
            <a:ext cx="10699308" cy="1566196"/>
          </a:xfrm>
          <a:prstGeom prst="rect">
            <a:avLst/>
          </a:prstGeom>
        </p:spPr>
        <p:txBody>
          <a:bodyPr anchor="t" rtlCol="false" tIns="0" lIns="0" bIns="0" rIns="0">
            <a:spAutoFit/>
          </a:bodyPr>
          <a:lstStyle/>
          <a:p>
            <a:pPr algn="ctr">
              <a:lnSpc>
                <a:spcPts val="12899"/>
              </a:lnSpc>
              <a:spcBef>
                <a:spcPct val="0"/>
              </a:spcBef>
            </a:pPr>
            <a:r>
              <a:rPr lang="en-US" sz="9213">
                <a:solidFill>
                  <a:srgbClr val="C6C6C6"/>
                </a:solidFill>
                <a:latin typeface="Fira Sans Medium"/>
              </a:rPr>
              <a:t>Result and analysis</a:t>
            </a:r>
          </a:p>
        </p:txBody>
      </p:sp>
      <p:grpSp>
        <p:nvGrpSpPr>
          <p:cNvPr name="Group 5" id="5"/>
          <p:cNvGrpSpPr/>
          <p:nvPr/>
        </p:nvGrpSpPr>
        <p:grpSpPr>
          <a:xfrm rot="-10800000">
            <a:off x="-2915828" y="-3678236"/>
            <a:ext cx="12804984" cy="6226137"/>
            <a:chOff x="0" y="0"/>
            <a:chExt cx="11048529" cy="5372100"/>
          </a:xfrm>
        </p:grpSpPr>
        <p:sp>
          <p:nvSpPr>
            <p:cNvPr name="Freeform 6" id="6"/>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sp>
        <p:nvSpPr>
          <p:cNvPr name="TextBox 7" id="7"/>
          <p:cNvSpPr txBox="true"/>
          <p:nvPr/>
        </p:nvSpPr>
        <p:spPr>
          <a:xfrm rot="0">
            <a:off x="-294681" y="564076"/>
            <a:ext cx="9748282" cy="1295400"/>
          </a:xfrm>
          <a:prstGeom prst="rect">
            <a:avLst/>
          </a:prstGeom>
        </p:spPr>
        <p:txBody>
          <a:bodyPr anchor="t" rtlCol="false" tIns="0" lIns="0" bIns="0" rIns="0">
            <a:spAutoFit/>
          </a:bodyPr>
          <a:lstStyle/>
          <a:p>
            <a:pPr algn="ctr">
              <a:lnSpc>
                <a:spcPts val="10500"/>
              </a:lnSpc>
            </a:pPr>
            <a:r>
              <a:rPr lang="en-US" sz="7500">
                <a:solidFill>
                  <a:srgbClr val="000000"/>
                </a:solidFill>
                <a:latin typeface="Canva Sans Bold"/>
              </a:rPr>
              <a:t>Random Forest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Freeform 2" id="2"/>
          <p:cNvSpPr/>
          <p:nvPr/>
        </p:nvSpPr>
        <p:spPr>
          <a:xfrm flipH="false" flipV="false" rot="0">
            <a:off x="178110" y="3027784"/>
            <a:ext cx="9144000" cy="6026339"/>
          </a:xfrm>
          <a:custGeom>
            <a:avLst/>
            <a:gdLst/>
            <a:ahLst/>
            <a:cxnLst/>
            <a:rect r="r" b="b" t="t" l="l"/>
            <a:pathLst>
              <a:path h="6026339" w="9144000">
                <a:moveTo>
                  <a:pt x="0" y="0"/>
                </a:moveTo>
                <a:lnTo>
                  <a:pt x="9144000" y="0"/>
                </a:lnTo>
                <a:lnTo>
                  <a:pt x="9144000" y="6026338"/>
                </a:lnTo>
                <a:lnTo>
                  <a:pt x="0" y="6026338"/>
                </a:lnTo>
                <a:lnTo>
                  <a:pt x="0" y="0"/>
                </a:lnTo>
                <a:close/>
              </a:path>
            </a:pathLst>
          </a:custGeom>
          <a:blipFill>
            <a:blip r:embed="rId2"/>
            <a:stretch>
              <a:fillRect l="0" t="-4889" r="0" b="0"/>
            </a:stretch>
          </a:blipFill>
        </p:spPr>
      </p:sp>
      <p:sp>
        <p:nvSpPr>
          <p:cNvPr name="Freeform 3" id="3"/>
          <p:cNvSpPr/>
          <p:nvPr/>
        </p:nvSpPr>
        <p:spPr>
          <a:xfrm flipH="false" flipV="false" rot="0">
            <a:off x="9322110" y="3027784"/>
            <a:ext cx="8965890" cy="6026339"/>
          </a:xfrm>
          <a:custGeom>
            <a:avLst/>
            <a:gdLst/>
            <a:ahLst/>
            <a:cxnLst/>
            <a:rect r="r" b="b" t="t" l="l"/>
            <a:pathLst>
              <a:path h="6026339" w="8965890">
                <a:moveTo>
                  <a:pt x="0" y="0"/>
                </a:moveTo>
                <a:lnTo>
                  <a:pt x="8965890" y="0"/>
                </a:lnTo>
                <a:lnTo>
                  <a:pt x="8965890" y="6026338"/>
                </a:lnTo>
                <a:lnTo>
                  <a:pt x="0" y="6026338"/>
                </a:lnTo>
                <a:lnTo>
                  <a:pt x="0" y="0"/>
                </a:lnTo>
                <a:close/>
              </a:path>
            </a:pathLst>
          </a:custGeom>
          <a:blipFill>
            <a:blip r:embed="rId3"/>
            <a:stretch>
              <a:fillRect l="-3823" t="0" r="-3823" b="0"/>
            </a:stretch>
          </a:blipFill>
        </p:spPr>
      </p:sp>
      <p:grpSp>
        <p:nvGrpSpPr>
          <p:cNvPr name="Group 4" id="4"/>
          <p:cNvGrpSpPr/>
          <p:nvPr/>
        </p:nvGrpSpPr>
        <p:grpSpPr>
          <a:xfrm rot="-10800000">
            <a:off x="-2915828" y="-3678236"/>
            <a:ext cx="12804984" cy="6226137"/>
            <a:chOff x="0" y="0"/>
            <a:chExt cx="11048529" cy="5372100"/>
          </a:xfrm>
        </p:grpSpPr>
        <p:sp>
          <p:nvSpPr>
            <p:cNvPr name="Freeform 5" id="5"/>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sp>
        <p:nvSpPr>
          <p:cNvPr name="TextBox 6" id="6"/>
          <p:cNvSpPr txBox="true"/>
          <p:nvPr/>
        </p:nvSpPr>
        <p:spPr>
          <a:xfrm rot="0">
            <a:off x="1028700" y="587569"/>
            <a:ext cx="5226725" cy="1295400"/>
          </a:xfrm>
          <a:prstGeom prst="rect">
            <a:avLst/>
          </a:prstGeom>
        </p:spPr>
        <p:txBody>
          <a:bodyPr anchor="t" rtlCol="false" tIns="0" lIns="0" bIns="0" rIns="0">
            <a:spAutoFit/>
          </a:bodyPr>
          <a:lstStyle/>
          <a:p>
            <a:pPr algn="ctr">
              <a:lnSpc>
                <a:spcPts val="10500"/>
              </a:lnSpc>
            </a:pPr>
            <a:r>
              <a:rPr lang="en-US" sz="7500">
                <a:solidFill>
                  <a:srgbClr val="000000"/>
                </a:solidFill>
                <a:latin typeface="Canva Sans Bold"/>
              </a:rPr>
              <a:t>Hyper RNN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C6C6C6"/>
            </a:solidFill>
          </p:spPr>
        </p:sp>
      </p:grpSp>
      <p:grpSp>
        <p:nvGrpSpPr>
          <p:cNvPr name="Group 4" id="4"/>
          <p:cNvGrpSpPr/>
          <p:nvPr/>
        </p:nvGrpSpPr>
        <p:grpSpPr>
          <a:xfrm rot="0">
            <a:off x="7228792" y="-181067"/>
            <a:ext cx="12088466" cy="10468067"/>
            <a:chOff x="0" y="0"/>
            <a:chExt cx="4282440" cy="3708400"/>
          </a:xfrm>
        </p:grpSpPr>
        <p:sp>
          <p:nvSpPr>
            <p:cNvPr name="Freeform 5" id="5"/>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26973" t="0" r="-26973" b="0"/>
              </a:stretch>
            </a:blipFill>
          </p:spPr>
        </p:sp>
      </p:grpSp>
      <p:sp>
        <p:nvSpPr>
          <p:cNvPr name="TextBox 6" id="6"/>
          <p:cNvSpPr txBox="true"/>
          <p:nvPr/>
        </p:nvSpPr>
        <p:spPr>
          <a:xfrm rot="0">
            <a:off x="603368" y="1028700"/>
            <a:ext cx="5531827" cy="1285875"/>
          </a:xfrm>
          <a:prstGeom prst="rect">
            <a:avLst/>
          </a:prstGeom>
        </p:spPr>
        <p:txBody>
          <a:bodyPr anchor="t" rtlCol="false" tIns="0" lIns="0" bIns="0" rIns="0">
            <a:spAutoFit/>
          </a:bodyPr>
          <a:lstStyle/>
          <a:p>
            <a:pPr marL="0" indent="0" lvl="0">
              <a:lnSpc>
                <a:spcPts val="10199"/>
              </a:lnSpc>
              <a:spcBef>
                <a:spcPct val="0"/>
              </a:spcBef>
            </a:pPr>
            <a:r>
              <a:rPr lang="en-US" sz="8499" spc="-84">
                <a:solidFill>
                  <a:srgbClr val="000000"/>
                </a:solidFill>
                <a:latin typeface="Fira Sans Medium"/>
              </a:rPr>
              <a:t>Website</a:t>
            </a:r>
          </a:p>
        </p:txBody>
      </p:sp>
      <p:sp>
        <p:nvSpPr>
          <p:cNvPr name="TextBox 7" id="7"/>
          <p:cNvSpPr txBox="true"/>
          <p:nvPr/>
        </p:nvSpPr>
        <p:spPr>
          <a:xfrm rot="0">
            <a:off x="546805" y="2820620"/>
            <a:ext cx="6147072" cy="1749063"/>
          </a:xfrm>
          <a:prstGeom prst="rect">
            <a:avLst/>
          </a:prstGeom>
        </p:spPr>
        <p:txBody>
          <a:bodyPr anchor="t" rtlCol="false" tIns="0" lIns="0" bIns="0" rIns="0">
            <a:spAutoFit/>
          </a:bodyPr>
          <a:lstStyle/>
          <a:p>
            <a:pPr>
              <a:lnSpc>
                <a:spcPts val="7019"/>
              </a:lnSpc>
              <a:spcBef>
                <a:spcPct val="0"/>
              </a:spcBef>
            </a:pPr>
            <a:r>
              <a:rPr lang="en-US" sz="5014">
                <a:solidFill>
                  <a:srgbClr val="000000"/>
                </a:solidFill>
                <a:latin typeface="Fira Sans Medium"/>
              </a:rPr>
              <a:t>Dynamically updates</a:t>
            </a:r>
            <a:r>
              <a:rPr lang="en-US" sz="5014">
                <a:solidFill>
                  <a:srgbClr val="000000"/>
                </a:solidFill>
                <a:latin typeface="Fira Sans Medium"/>
              </a:rPr>
              <a:t> real-time sleep data.</a:t>
            </a:r>
          </a:p>
        </p:txBody>
      </p:sp>
      <p:sp>
        <p:nvSpPr>
          <p:cNvPr name="TextBox 8" id="8"/>
          <p:cNvSpPr txBox="true"/>
          <p:nvPr/>
        </p:nvSpPr>
        <p:spPr>
          <a:xfrm rot="0">
            <a:off x="603368" y="5413054"/>
            <a:ext cx="7613823" cy="4356400"/>
          </a:xfrm>
          <a:prstGeom prst="rect">
            <a:avLst/>
          </a:prstGeom>
        </p:spPr>
        <p:txBody>
          <a:bodyPr anchor="t" rtlCol="false" tIns="0" lIns="0" bIns="0" rIns="0">
            <a:spAutoFit/>
          </a:bodyPr>
          <a:lstStyle/>
          <a:p>
            <a:pPr>
              <a:lnSpc>
                <a:spcPts val="6954"/>
              </a:lnSpc>
            </a:pPr>
            <a:r>
              <a:rPr lang="en-US" sz="4967">
                <a:solidFill>
                  <a:srgbClr val="000000"/>
                </a:solidFill>
                <a:latin typeface="Canva Sans Bold"/>
              </a:rPr>
              <a:t>View all the insights of our sleep-personalized recommendations to improve their sleep pattern.</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1157795" y="2998470"/>
            <a:ext cx="11235655" cy="7364730"/>
          </a:xfrm>
          <a:prstGeom prst="rect">
            <a:avLst/>
          </a:prstGeom>
        </p:spPr>
        <p:txBody>
          <a:bodyPr anchor="t" rtlCol="false" tIns="0" lIns="0" bIns="0" rIns="0">
            <a:spAutoFit/>
          </a:bodyPr>
          <a:lstStyle/>
          <a:p>
            <a:pPr marL="906780" indent="-453390" lvl="1">
              <a:lnSpc>
                <a:spcPts val="8400"/>
              </a:lnSpc>
              <a:buFont typeface="Arial"/>
              <a:buChar char="•"/>
            </a:pPr>
            <a:r>
              <a:rPr lang="en-US" sz="4200">
                <a:solidFill>
                  <a:srgbClr val="FFFFFF"/>
                </a:solidFill>
                <a:latin typeface="Open Sans"/>
              </a:rPr>
              <a:t>Sensor Upgrades and Integration</a:t>
            </a:r>
          </a:p>
          <a:p>
            <a:pPr marL="906780" indent="-453390" lvl="1">
              <a:lnSpc>
                <a:spcPts val="8400"/>
              </a:lnSpc>
              <a:buFont typeface="Arial"/>
              <a:buChar char="•"/>
            </a:pPr>
            <a:r>
              <a:rPr lang="en-US" sz="4200">
                <a:solidFill>
                  <a:srgbClr val="FFFFFF"/>
                </a:solidFill>
                <a:latin typeface="Open Sans"/>
              </a:rPr>
              <a:t>Algorithm Refinement and Optimization</a:t>
            </a:r>
          </a:p>
          <a:p>
            <a:pPr marL="906780" indent="-453390" lvl="1">
              <a:lnSpc>
                <a:spcPts val="8400"/>
              </a:lnSpc>
              <a:buFont typeface="Arial"/>
              <a:buChar char="•"/>
            </a:pPr>
            <a:r>
              <a:rPr lang="en-US" sz="4200">
                <a:solidFill>
                  <a:srgbClr val="FFFFFF"/>
                </a:solidFill>
                <a:latin typeface="Open Sans"/>
              </a:rPr>
              <a:t>Expansion of Monitoring Parameters</a:t>
            </a:r>
          </a:p>
          <a:p>
            <a:pPr marL="906780" indent="-453390" lvl="1">
              <a:lnSpc>
                <a:spcPts val="8400"/>
              </a:lnSpc>
              <a:buFont typeface="Arial"/>
              <a:buChar char="•"/>
            </a:pPr>
            <a:r>
              <a:rPr lang="en-US" sz="4200">
                <a:solidFill>
                  <a:srgbClr val="FFFFFF"/>
                </a:solidFill>
                <a:latin typeface="Open Sans"/>
              </a:rPr>
              <a:t> Integration with Wearable Devices </a:t>
            </a:r>
          </a:p>
          <a:p>
            <a:pPr marL="906780" indent="-453390" lvl="1">
              <a:lnSpc>
                <a:spcPts val="8400"/>
              </a:lnSpc>
              <a:buFont typeface="Arial"/>
              <a:buChar char="•"/>
            </a:pPr>
            <a:r>
              <a:rPr lang="en-US" sz="4200">
                <a:solidFill>
                  <a:srgbClr val="FFFFFF"/>
                </a:solidFill>
                <a:latin typeface="Open Sans"/>
              </a:rPr>
              <a:t>Low-latency wireless transfer</a:t>
            </a:r>
          </a:p>
          <a:p>
            <a:pPr marL="906780" indent="-453390" lvl="1">
              <a:lnSpc>
                <a:spcPts val="8400"/>
              </a:lnSpc>
              <a:buFont typeface="Arial"/>
              <a:buChar char="•"/>
            </a:pPr>
            <a:r>
              <a:rPr lang="en-US" sz="4200">
                <a:solidFill>
                  <a:srgbClr val="FFFFFF"/>
                </a:solidFill>
                <a:latin typeface="Open Sans"/>
              </a:rPr>
              <a:t>Dynamic Insight graphs of sleep</a:t>
            </a:r>
          </a:p>
          <a:p>
            <a:pPr algn="l">
              <a:lnSpc>
                <a:spcPts val="8400"/>
              </a:lnSpc>
            </a:pPr>
          </a:p>
        </p:txBody>
      </p:sp>
      <p:grpSp>
        <p:nvGrpSpPr>
          <p:cNvPr name="Group 3" id="3"/>
          <p:cNvGrpSpPr/>
          <p:nvPr/>
        </p:nvGrpSpPr>
        <p:grpSpPr>
          <a:xfrm rot="-10800000">
            <a:off x="-2915828" y="-3678236"/>
            <a:ext cx="12804984" cy="6226137"/>
            <a:chOff x="0" y="0"/>
            <a:chExt cx="11048529" cy="5372100"/>
          </a:xfrm>
        </p:grpSpPr>
        <p:sp>
          <p:nvSpPr>
            <p:cNvPr name="Freeform 4" id="4"/>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sp>
        <p:nvSpPr>
          <p:cNvPr name="TextBox 5" id="5"/>
          <p:cNvSpPr txBox="true"/>
          <p:nvPr/>
        </p:nvSpPr>
        <p:spPr>
          <a:xfrm rot="0">
            <a:off x="1157795" y="45731"/>
            <a:ext cx="10989170" cy="2262188"/>
          </a:xfrm>
          <a:prstGeom prst="rect">
            <a:avLst/>
          </a:prstGeom>
        </p:spPr>
        <p:txBody>
          <a:bodyPr anchor="t" rtlCol="false" tIns="0" lIns="0" bIns="0" rIns="0">
            <a:spAutoFit/>
          </a:bodyPr>
          <a:lstStyle/>
          <a:p>
            <a:pPr>
              <a:lnSpc>
                <a:spcPts val="9750"/>
              </a:lnSpc>
            </a:pPr>
            <a:r>
              <a:rPr lang="en-US" sz="7500" spc="-75">
                <a:solidFill>
                  <a:srgbClr val="000000"/>
                </a:solidFill>
                <a:latin typeface="Fira Sans Medium"/>
              </a:rPr>
              <a:t>Future </a:t>
            </a:r>
          </a:p>
          <a:p>
            <a:pPr marL="0" indent="0" lvl="0">
              <a:lnSpc>
                <a:spcPts val="6675"/>
              </a:lnSpc>
            </a:pPr>
            <a:r>
              <a:rPr lang="en-US" sz="7500" spc="-75">
                <a:solidFill>
                  <a:srgbClr val="000000"/>
                </a:solidFill>
                <a:latin typeface="Fira Sans Medium"/>
              </a:rPr>
              <a:t>Enhancement</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
        <p:nvSpPr>
          <p:cNvPr name="TextBox 4" id="4"/>
          <p:cNvSpPr txBox="true"/>
          <p:nvPr/>
        </p:nvSpPr>
        <p:spPr>
          <a:xfrm rot="0">
            <a:off x="1029067" y="8937707"/>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F4F4F4"/>
                </a:solidFill>
                <a:latin typeface="Fira Sans"/>
              </a:rPr>
              <a:t>Back to Agenda Page</a:t>
            </a:r>
          </a:p>
        </p:txBody>
      </p:sp>
      <p:graphicFrame>
        <p:nvGraphicFramePr>
          <p:cNvPr name="Table 5" id="5"/>
          <p:cNvGraphicFramePr>
            <a:graphicFrameLocks noGrp="true"/>
          </p:cNvGraphicFramePr>
          <p:nvPr/>
        </p:nvGraphicFramePr>
        <p:xfrm>
          <a:off x="0" y="0"/>
          <a:ext cx="18288000" cy="15143605"/>
        </p:xfrm>
        <a:graphic>
          <a:graphicData uri="http://schemas.openxmlformats.org/drawingml/2006/table">
            <a:tbl>
              <a:tblPr/>
              <a:tblGrid>
                <a:gridCol w="3633249"/>
                <a:gridCol w="3835565"/>
                <a:gridCol w="3583424"/>
                <a:gridCol w="3609456"/>
                <a:gridCol w="3626306"/>
              </a:tblGrid>
              <a:tr h="1587812">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Author</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Topic</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Content</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Advantage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Disadvantage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998394">
                <a:tc>
                  <a:txBody>
                    <a:bodyPr anchor="t" rtlCol="false"/>
                    <a:lstStyle/>
                    <a:p>
                      <a:pPr algn="ctr">
                        <a:lnSpc>
                          <a:spcPts val="2800"/>
                        </a:lnSpc>
                        <a:defRPr/>
                      </a:pPr>
                      <a:r>
                        <a:rPr lang="en-US" sz="2000">
                          <a:solidFill>
                            <a:srgbClr val="FFFFFF"/>
                          </a:solidFill>
                          <a:latin typeface="Fira Sans"/>
                        </a:rPr>
                        <a:t>W. H. M. Saad, C. W. Khoo, S. I. Ab Rahman, M. M. Ibrahim, and N. H. M. </a:t>
                      </a:r>
                      <a:endParaRPr lang="en-US" sz="1100"/>
                    </a:p>
                    <a:p>
                      <a:pPr algn="ctr">
                        <a:lnSpc>
                          <a:spcPts val="2800"/>
                        </a:lnSpc>
                      </a:pPr>
                      <a:r>
                        <a:rPr lang="en-US" sz="2000">
                          <a:solidFill>
                            <a:srgbClr val="FFFFFF"/>
                          </a:solidFill>
                          <a:latin typeface="Fira Sans"/>
                        </a:rPr>
                        <a:t>Saad</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Development of sleep monitoring system for observing the effect of the room </a:t>
                      </a:r>
                      <a:r>
                        <a:rPr lang="en-US" sz="2000">
                          <a:solidFill>
                            <a:srgbClr val="FFFFFF"/>
                          </a:solidFill>
                          <a:latin typeface="Fira Sans"/>
                        </a:rPr>
                        <a:t>ambient toward the quality of sleep,</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spcBef>
                          <a:spcPct val="0"/>
                        </a:spcBef>
                        <a:defRPr/>
                      </a:pPr>
                      <a:r>
                        <a:rPr lang="en-US" sz="2000">
                          <a:solidFill>
                            <a:srgbClr val="FFFFFF"/>
                          </a:solidFill>
                          <a:latin typeface="Fira Sans"/>
                        </a:rPr>
                        <a:t>Develo</a:t>
                      </a:r>
                      <a:r>
                        <a:rPr lang="en-US" sz="2000" strike="noStrike" u="none">
                          <a:solidFill>
                            <a:srgbClr val="FFFFFF"/>
                          </a:solidFill>
                          <a:latin typeface="Fira Sans"/>
                        </a:rPr>
                        <a:t>pment of a sleep monitoring system.</a:t>
                      </a:r>
                      <a:endParaRPr lang="en-US" sz="1100"/>
                    </a:p>
                    <a:p>
                      <a:pPr algn="ctr">
                        <a:lnSpc>
                          <a:spcPts val="2800"/>
                        </a:lnSpc>
                        <a:spcBef>
                          <a:spcPct val="0"/>
                        </a:spcBef>
                      </a:pPr>
                      <a:r>
                        <a:rPr lang="en-US" sz="2000" strike="noStrike" u="none">
                          <a:solidFill>
                            <a:srgbClr val="FFFFFF"/>
                          </a:solidFill>
                          <a:latin typeface="Fira Sans"/>
                        </a:rPr>
                        <a:t>Study on room ambient's impact on sleep quality.</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spcBef>
                          <a:spcPct val="0"/>
                        </a:spcBef>
                        <a:defRPr/>
                      </a:pPr>
                      <a:r>
                        <a:rPr lang="en-US" sz="2000">
                          <a:solidFill>
                            <a:srgbClr val="FFFFFF"/>
                          </a:solidFill>
                          <a:latin typeface="Fira Sans"/>
                        </a:rPr>
                        <a:t>Provid</a:t>
                      </a:r>
                      <a:r>
                        <a:rPr lang="en-US" sz="2000" strike="noStrike" u="none">
                          <a:solidFill>
                            <a:srgbClr val="FFFFFF"/>
                          </a:solidFill>
                          <a:latin typeface="Fira Sans"/>
                        </a:rPr>
                        <a:t>es insight into room ambient effects on sleep quality.</a:t>
                      </a:r>
                      <a:endParaRPr lang="en-US" sz="1100"/>
                    </a:p>
                    <a:p>
                      <a:pPr algn="ctr">
                        <a:lnSpc>
                          <a:spcPts val="2800"/>
                        </a:lnSpc>
                        <a:spcBef>
                          <a:spcPct val="0"/>
                        </a:spcBef>
                      </a:pPr>
                      <a:r>
                        <a:rPr lang="en-US" sz="2000" strike="noStrike" u="none">
                          <a:solidFill>
                            <a:srgbClr val="FFFFFF"/>
                          </a:solidFill>
                          <a:latin typeface="Fira Sans"/>
                        </a:rPr>
                        <a:t>Offers a potential solution for personalized sleep monitoring.</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spcBef>
                          <a:spcPct val="0"/>
                        </a:spcBef>
                        <a:defRPr/>
                      </a:pPr>
                      <a:r>
                        <a:rPr lang="en-US" sz="2000">
                          <a:solidFill>
                            <a:srgbClr val="FFFFFF"/>
                          </a:solidFill>
                          <a:latin typeface="Fira Sans"/>
                        </a:rPr>
                        <a:t>Limited</a:t>
                      </a:r>
                      <a:r>
                        <a:rPr lang="en-US" sz="2000" strike="noStrike" u="none">
                          <a:solidFill>
                            <a:srgbClr val="FFFFFF"/>
                          </a:solidFill>
                          <a:latin typeface="Fira Sans"/>
                        </a:rPr>
                        <a:t> scope on other factors impacting sleep.</a:t>
                      </a:r>
                      <a:endParaRPr lang="en-US" sz="1100"/>
                    </a:p>
                    <a:p>
                      <a:pPr algn="ctr">
                        <a:lnSpc>
                          <a:spcPts val="2800"/>
                        </a:lnSpc>
                        <a:spcBef>
                          <a:spcPct val="0"/>
                        </a:spcBef>
                      </a:pPr>
                      <a:r>
                        <a:rPr lang="en-US" sz="2000" strike="noStrike" u="none">
                          <a:solidFill>
                            <a:srgbClr val="FFFFFF"/>
                          </a:solidFill>
                          <a:latin typeface="Fira Sans"/>
                        </a:rPr>
                        <a:t>Requires further validation for broader applicability.</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3351708">
                <a:tc>
                  <a:txBody>
                    <a:bodyPr anchor="t" rtlCol="false"/>
                    <a:lstStyle/>
                    <a:p>
                      <a:pPr algn="ctr">
                        <a:lnSpc>
                          <a:spcPts val="2800"/>
                        </a:lnSpc>
                        <a:defRPr/>
                      </a:pPr>
                      <a:r>
                        <a:rPr lang="en-US" sz="2000">
                          <a:solidFill>
                            <a:srgbClr val="FFFFFF"/>
                          </a:solidFill>
                          <a:latin typeface="Fira Sans"/>
                        </a:rPr>
                        <a:t>S. Coussens, M. Baumert, M. Kohler et al.</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Movement distribution: new </a:t>
                      </a:r>
                      <a:endParaRPr lang="en-US" sz="1100"/>
                    </a:p>
                    <a:p>
                      <a:pPr algn="ctr">
                        <a:lnSpc>
                          <a:spcPts val="2800"/>
                        </a:lnSpc>
                      </a:pPr>
                      <a:r>
                        <a:rPr lang="en-US" sz="2000">
                          <a:solidFill>
                            <a:srgbClr val="FFFFFF"/>
                          </a:solidFill>
                          <a:latin typeface="Fira Sans"/>
                        </a:rPr>
                        <a:t>measure of sleep fragmentation in children with upper airway obstruction</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Introduces "movement distribution" as a novel measure of sleep fragmentation and provides insights into sleep patterns of children with upper airway obstruction.</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spcBef>
                          <a:spcPct val="0"/>
                        </a:spcBef>
                        <a:defRPr/>
                      </a:pPr>
                      <a:r>
                        <a:rPr lang="en-US" sz="2000">
                          <a:solidFill>
                            <a:srgbClr val="FFFFFF"/>
                          </a:solidFill>
                          <a:latin typeface="Fira Sans"/>
                        </a:rPr>
                        <a:t>Int</a:t>
                      </a:r>
                      <a:r>
                        <a:rPr lang="en-US" sz="2000" strike="noStrike" u="none">
                          <a:solidFill>
                            <a:srgbClr val="FFFFFF"/>
                          </a:solidFill>
                          <a:latin typeface="Fira Sans"/>
                        </a:rPr>
                        <a:t>roduces "movement distribution" as a novel measure of sleep fragmentation</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Limited to children with upper airway obstruction, may not generalize to other populations.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813141">
                <a:tc>
                  <a:txBody>
                    <a:bodyPr anchor="t" rtlCol="false"/>
                    <a:lstStyle/>
                    <a:p>
                      <a:pPr algn="ctr">
                        <a:lnSpc>
                          <a:spcPts val="2800"/>
                        </a:lnSpc>
                        <a:defRPr/>
                      </a:pPr>
                      <a:r>
                        <a:rPr lang="en-US" sz="2000">
                          <a:solidFill>
                            <a:srgbClr val="FFFFFF"/>
                          </a:solidFill>
                          <a:latin typeface="Fira Sans"/>
                        </a:rPr>
                        <a:t> E. K. Choe, S. Consolvo, N. F. Watson, and J. A. Kientz</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Opportunities for </a:t>
                      </a:r>
                      <a:endParaRPr lang="en-US" sz="1100"/>
                    </a:p>
                    <a:p>
                      <a:pPr algn="ctr">
                        <a:lnSpc>
                          <a:spcPts val="2800"/>
                        </a:lnSpc>
                      </a:pPr>
                      <a:r>
                        <a:rPr lang="en-US" sz="2000">
                          <a:solidFill>
                            <a:srgbClr val="FFFFFF"/>
                          </a:solidFill>
                          <a:latin typeface="Fira Sans"/>
                        </a:rPr>
                        <a:t>computing technologies to support healthy sleep behaviors</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Presents opportunities for integrating technology into sleep health interventions.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Explores computing technologies' potential in promoting healthy sleep behaviors.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spcBef>
                          <a:spcPct val="0"/>
                        </a:spcBef>
                        <a:defRPr/>
                      </a:pPr>
                      <a:r>
                        <a:rPr lang="en-US" sz="2000">
                          <a:solidFill>
                            <a:srgbClr val="FFFFFF"/>
                          </a:solidFill>
                          <a:latin typeface="Fira Sans"/>
                        </a:rPr>
                        <a:t>Focuses on potential rather than empirical evidence of effectiveness.</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878510">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878510">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878510">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878510">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878510">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bl>
          </a:graphicData>
        </a:graphic>
      </p:graphicFrame>
    </p:spTree>
  </p:cSld>
  <p:clrMapOvr>
    <a:masterClrMapping/>
  </p:clrMapOvr>
</p:sld>
</file>

<file path=ppt/slides/slide17.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
        <p:nvSpPr>
          <p:cNvPr name="TextBox 4" id="4"/>
          <p:cNvSpPr txBox="true"/>
          <p:nvPr/>
        </p:nvSpPr>
        <p:spPr>
          <a:xfrm rot="0">
            <a:off x="1029067" y="8937707"/>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F4F4F4"/>
                </a:solidFill>
                <a:latin typeface="Fira Sans"/>
              </a:rPr>
              <a:t>Back to Agenda Page</a:t>
            </a:r>
          </a:p>
        </p:txBody>
      </p:sp>
      <p:graphicFrame>
        <p:nvGraphicFramePr>
          <p:cNvPr name="Table 5" id="5"/>
          <p:cNvGraphicFramePr>
            <a:graphicFrameLocks noGrp="true"/>
          </p:cNvGraphicFramePr>
          <p:nvPr/>
        </p:nvGraphicFramePr>
        <p:xfrm>
          <a:off x="0" y="0"/>
          <a:ext cx="18288000" cy="21513528"/>
        </p:xfrm>
        <a:graphic>
          <a:graphicData uri="http://schemas.openxmlformats.org/drawingml/2006/table">
            <a:tbl>
              <a:tblPr/>
              <a:tblGrid>
                <a:gridCol w="3633249"/>
                <a:gridCol w="3835565"/>
                <a:gridCol w="3583424"/>
                <a:gridCol w="3609456"/>
                <a:gridCol w="3626306"/>
              </a:tblGrid>
              <a:tr h="1786715">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Author</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Topic</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Content</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Advantage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Disadvantage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765363">
                <a:tc>
                  <a:txBody>
                    <a:bodyPr anchor="t" rtlCol="false"/>
                    <a:lstStyle/>
                    <a:p>
                      <a:pPr algn="ctr">
                        <a:lnSpc>
                          <a:spcPts val="2800"/>
                        </a:lnSpc>
                        <a:defRPr/>
                      </a:pPr>
                      <a:r>
                        <a:rPr lang="en-US" sz="2000">
                          <a:solidFill>
                            <a:srgbClr val="FFFFFF"/>
                          </a:solidFill>
                          <a:latin typeface="Fira Sans"/>
                        </a:rPr>
                        <a:t> H. Sattar, I. S. Bajwa, and U. Shafi, “An IoT-based intelligent wound monitoring </a:t>
                      </a:r>
                      <a:r>
                        <a:rPr lang="en-US" sz="2000">
                          <a:solidFill>
                            <a:srgbClr val="FFFFFF"/>
                          </a:solidFill>
                          <a:latin typeface="Fira Sans"/>
                        </a:rPr>
                        <a:t>system</a:t>
                      </a:r>
                      <a:endParaRPr lang="en-US" sz="1100"/>
                    </a:p>
                    <a:p>
                      <a:pPr algn="ctr">
                        <a:lnSpc>
                          <a:spcPts val="2800"/>
                        </a:lnSpc>
                      </a:pP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An IoT-based intelligent wound monitoring </a:t>
                      </a:r>
                      <a:endParaRPr lang="en-US" sz="1100"/>
                    </a:p>
                    <a:p>
                      <a:pPr algn="ctr">
                        <a:lnSpc>
                          <a:spcPts val="2800"/>
                        </a:lnSpc>
                      </a:pPr>
                      <a:r>
                        <a:rPr lang="en-US" sz="2000">
                          <a:solidFill>
                            <a:srgbClr val="FFFFFF"/>
                          </a:solidFill>
                          <a:latin typeface="Fira Sans"/>
                        </a:rPr>
                        <a:t>system,</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An IoT-based intelligent wound monitoring system developed by H. Sattar, I. S. Bajwa, and U. Shafi.</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Enables remote and real-time monitoring of wounds, enhancing patient care.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Requires reliable internet connectivity and potential security risks associated with IoT devices.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3205820">
                <a:tc>
                  <a:txBody>
                    <a:bodyPr anchor="t" rtlCol="false"/>
                    <a:lstStyle/>
                    <a:p>
                      <a:pPr algn="ctr">
                        <a:lnSpc>
                          <a:spcPts val="2800"/>
                        </a:lnSpc>
                        <a:defRPr/>
                      </a:pPr>
                      <a:r>
                        <a:rPr lang="en-US" sz="2000">
                          <a:solidFill>
                            <a:srgbClr val="FFFFFF"/>
                          </a:solidFill>
                          <a:latin typeface="Fira Sans"/>
                        </a:rPr>
                        <a:t> M. Kay, E. K. Choe, J. Shepherd et al</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Lullaby: a capture &amp; access system for </a:t>
                      </a:r>
                      <a:r>
                        <a:rPr lang="en-US" sz="2000">
                          <a:solidFill>
                            <a:srgbClr val="FFFFFF"/>
                          </a:solidFill>
                          <a:latin typeface="Fira Sans"/>
                        </a:rPr>
                        <a:t>understanding the sleep environment</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Research by M. Kay, E. K. Choe, J. Shepherd, and colleagues.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Addresses the impact of technology on human behavior and social interactions.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May oversimplify complex sociotechnical issues and lack interdisciplinary perspectives.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710143">
                <a:tc>
                  <a:txBody>
                    <a:bodyPr anchor="t" rtlCol="false"/>
                    <a:lstStyle/>
                    <a:p>
                      <a:pPr algn="ctr">
                        <a:lnSpc>
                          <a:spcPts val="2800"/>
                        </a:lnSpc>
                        <a:defRPr/>
                      </a:pPr>
                      <a:r>
                        <a:rPr lang="en-US" sz="2000">
                          <a:solidFill>
                            <a:srgbClr val="FFFFFF"/>
                          </a:solidFill>
                          <a:latin typeface="Fira Sans"/>
                        </a:rPr>
                        <a:t> B. Sarwar, I. S. Bajwa, N. Jamil, S. Ramzan, and N. Sarwar</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An intelligent fire </a:t>
                      </a:r>
                      <a:endParaRPr lang="en-US" sz="1100"/>
                    </a:p>
                    <a:p>
                      <a:pPr algn="ctr">
                        <a:lnSpc>
                          <a:spcPts val="2800"/>
                        </a:lnSpc>
                      </a:pPr>
                      <a:r>
                        <a:rPr lang="en-US" sz="2000">
                          <a:solidFill>
                            <a:srgbClr val="FFFFFF"/>
                          </a:solidFill>
                          <a:latin typeface="Fira Sans"/>
                        </a:rPr>
                        <a:t>warning application using IoT and an Adaptive neuro-fuzzy inference system</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Paper authored by B. Sarwar, I. S. Bajwa, N. Jamil, S. Ramzan, and N. Sarwar.</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Presents collaborative research potentially covering diverse perspectives. </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complexity, computational demands, potential real-time performance issues, increased processing burden.</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520387">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275">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275">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275">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275">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bl>
          </a:graphicData>
        </a:graphic>
      </p:graphicFrame>
    </p:spTree>
  </p:cSld>
  <p:clrMapOvr>
    <a:masterClrMapping/>
  </p:clrMapOvr>
</p:sld>
</file>

<file path=ppt/slides/slide18.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
        <p:nvSpPr>
          <p:cNvPr name="TextBox 4" id="4"/>
          <p:cNvSpPr txBox="true"/>
          <p:nvPr/>
        </p:nvSpPr>
        <p:spPr>
          <a:xfrm rot="0">
            <a:off x="1029067" y="8937707"/>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F4F4F4"/>
                </a:solidFill>
                <a:latin typeface="Fira Sans"/>
              </a:rPr>
              <a:t>Back to Agenda Page</a:t>
            </a:r>
          </a:p>
        </p:txBody>
      </p:sp>
      <p:graphicFrame>
        <p:nvGraphicFramePr>
          <p:cNvPr name="Table 5" id="5"/>
          <p:cNvGraphicFramePr>
            <a:graphicFrameLocks noGrp="true"/>
          </p:cNvGraphicFramePr>
          <p:nvPr/>
        </p:nvGraphicFramePr>
        <p:xfrm>
          <a:off x="0" y="0"/>
          <a:ext cx="18288000" cy="21513528"/>
        </p:xfrm>
        <a:graphic>
          <a:graphicData uri="http://schemas.openxmlformats.org/drawingml/2006/table">
            <a:tbl>
              <a:tblPr/>
              <a:tblGrid>
                <a:gridCol w="3633249"/>
                <a:gridCol w="3835565"/>
                <a:gridCol w="3583424"/>
                <a:gridCol w="3609456"/>
                <a:gridCol w="3626306"/>
              </a:tblGrid>
              <a:tr h="1786715">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Author</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Topic</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Content</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Advantage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Disadvantage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765363">
                <a:tc>
                  <a:txBody>
                    <a:bodyPr anchor="t" rtlCol="false"/>
                    <a:lstStyle/>
                    <a:p>
                      <a:pPr algn="ctr">
                        <a:lnSpc>
                          <a:spcPts val="2800"/>
                        </a:lnSpc>
                        <a:defRPr/>
                      </a:pPr>
                      <a:r>
                        <a:rPr lang="en-US" sz="2000">
                          <a:solidFill>
                            <a:srgbClr val="FFFFFF"/>
                          </a:solidFill>
                          <a:latin typeface="Fira Sans"/>
                        </a:rPr>
                        <a:t>T. Hao, G. Xing, and G. Zhou, </a:t>
                      </a:r>
                      <a:endParaRPr lang="en-US" sz="1100"/>
                    </a:p>
                    <a:p>
                      <a:pPr algn="ctr">
                        <a:lnSpc>
                          <a:spcPts val="2800"/>
                        </a:lnSpc>
                      </a:pP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iSleep: unobtrusive sleep quality monitoring </a:t>
                      </a:r>
                      <a:endParaRPr lang="en-US" sz="1100"/>
                    </a:p>
                    <a:p>
                      <a:pPr algn="ctr">
                        <a:lnSpc>
                          <a:spcPts val="2800"/>
                        </a:lnSpc>
                      </a:pPr>
                      <a:r>
                        <a:rPr lang="en-US" sz="2000">
                          <a:solidFill>
                            <a:srgbClr val="FFFFFF"/>
                          </a:solidFill>
                          <a:latin typeface="Fira Sans"/>
                        </a:rPr>
                        <a:t>using smartphones,</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ubiSleep, ubiquitous, sensor system, sleep monitoring, network, comprehensive.</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Innovative approach utilizing smartphones for sleep quality monitoring.</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Privacy concerns and potential inaccuracies in smartphone-based sleep monitoring.</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3205820">
                <a:tc>
                  <a:txBody>
                    <a:bodyPr anchor="t" rtlCol="false"/>
                    <a:lstStyle/>
                    <a:p>
                      <a:pPr algn="ctr">
                        <a:lnSpc>
                          <a:spcPts val="2800"/>
                        </a:lnSpc>
                        <a:defRPr/>
                      </a:pPr>
                      <a:r>
                        <a:rPr lang="en-US" sz="2000">
                          <a:solidFill>
                            <a:srgbClr val="FFFFFF"/>
                          </a:solidFill>
                          <a:latin typeface="Fira Sans"/>
                        </a:rPr>
                        <a:t>Khizra Saleem, Imran Sarwar Bajwa </a:t>
                      </a:r>
                      <a:endParaRPr lang="en-US" sz="1100"/>
                    </a:p>
                    <a:p>
                      <a:pPr algn="ctr">
                        <a:lnSpc>
                          <a:spcPts val="2800"/>
                        </a:lnSpc>
                      </a:pPr>
                      <a:r>
                        <a:rPr lang="en-US" sz="2000">
                          <a:solidFill>
                            <a:srgbClr val="FFFFFF"/>
                          </a:solidFill>
                          <a:latin typeface="Fira Sans"/>
                        </a:rPr>
                        <a:t>, 1 Nadeem Sarwar, Waheed Anwar, </a:t>
                      </a:r>
                    </a:p>
                    <a:p>
                      <a:pPr algn="ctr">
                        <a:lnSpc>
                          <a:spcPts val="2800"/>
                        </a:lnSpc>
                      </a:pPr>
                      <a:r>
                        <a:rPr lang="en-US" sz="2000">
                          <a:solidFill>
                            <a:srgbClr val="FFFFFF"/>
                          </a:solidFill>
                          <a:latin typeface="Fira Sans"/>
                        </a:rPr>
                        <a:t>and Amna Ashraf</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Healthcare: Design of Smart and Cost-Effective Sleep Quality </a:t>
                      </a:r>
                      <a:endParaRPr lang="en-US" sz="1100"/>
                    </a:p>
                    <a:p>
                      <a:pPr algn="ctr">
                        <a:lnSpc>
                          <a:spcPts val="2800"/>
                        </a:lnSpc>
                      </a:pPr>
                      <a:r>
                        <a:rPr lang="en-US" sz="2000">
                          <a:solidFill>
                            <a:srgbClr val="FFFFFF"/>
                          </a:solidFill>
                          <a:latin typeface="Fira Sans"/>
                        </a:rPr>
                        <a:t>Monitoring System</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099"/>
                        </a:lnSpc>
                        <a:defRPr/>
                      </a:pPr>
                      <a:endParaRPr lang="en-US" sz="1100"/>
                    </a:p>
                    <a:p>
                      <a:pPr algn="ctr" marL="0" indent="0" lvl="0">
                        <a:lnSpc>
                          <a:spcPts val="2800"/>
                        </a:lnSpc>
                        <a:spcBef>
                          <a:spcPct val="0"/>
                        </a:spcBef>
                      </a:pPr>
                      <a:r>
                        <a:rPr lang="en-US" sz="2000">
                          <a:solidFill>
                            <a:srgbClr val="FFFFFF"/>
                          </a:solidFill>
                          <a:latin typeface="Fira Sans"/>
                        </a:rPr>
                        <a:t>"Real-time ball detection and tracking with embedded systems for sports analysis and robotics."</a:t>
                      </a: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Smart and cost-effective IoT system for monitoring sleep quality in healthcare. </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Potential challenges in ensuring accuracy and data security in IoT-based healthcare monitoring.</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710143">
                <a:tc>
                  <a:txBody>
                    <a:bodyPr anchor="t" rtlCol="false"/>
                    <a:lstStyle/>
                    <a:p>
                      <a:pPr algn="ctr">
                        <a:lnSpc>
                          <a:spcPts val="2800"/>
                        </a:lnSpc>
                        <a:defRPr/>
                      </a:pPr>
                      <a:r>
                        <a:rPr lang="en-US" sz="2000">
                          <a:solidFill>
                            <a:srgbClr val="FFFFFF"/>
                          </a:solidFill>
                          <a:latin typeface="Fira Sans"/>
                        </a:rPr>
                        <a:t>A. H. Sodhro, A. S. Malokani, G. H. Sodhro, M. Muzammal, and L. </a:t>
                      </a:r>
                      <a:endParaRPr lang="en-US" sz="1100"/>
                    </a:p>
                    <a:p>
                      <a:pPr algn="ctr">
                        <a:lnSpc>
                          <a:spcPts val="2800"/>
                        </a:lnSpc>
                      </a:pPr>
                      <a:r>
                        <a:rPr lang="en-US" sz="2000">
                          <a:solidFill>
                            <a:srgbClr val="FFFFFF"/>
                          </a:solidFill>
                          <a:latin typeface="Fira Sans"/>
                        </a:rPr>
                        <a:t>Zongwei</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An adaptive QoS computation for medical data processing in intelligent </a:t>
                      </a:r>
                      <a:endParaRPr lang="en-US" sz="1100"/>
                    </a:p>
                    <a:p>
                      <a:pPr algn="ctr">
                        <a:lnSpc>
                          <a:spcPts val="2800"/>
                        </a:lnSpc>
                      </a:pPr>
                      <a:r>
                        <a:rPr lang="en-US" sz="2000">
                          <a:solidFill>
                            <a:srgbClr val="FFFFFF"/>
                          </a:solidFill>
                          <a:latin typeface="Fira Sans"/>
                        </a:rPr>
                        <a:t>healthcare applications</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advanced algorithms, accurate tracking, trajectory prediction, sports analysis, robotics applications.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Adaptive Quality of Service (QoS) computation enhances efficiency of medical data processing in intelligent healthcare applications.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Potential complexity and implementation challenges in adapting QoS for varied healthcare data types.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520387">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275">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275">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275">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275">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bl>
          </a:graphicData>
        </a:graphic>
      </p:graphicFrame>
    </p:spTree>
  </p:cSld>
  <p:clrMapOvr>
    <a:masterClrMapping/>
  </p:clrMapOvr>
</p:sld>
</file>

<file path=ppt/slides/slide19.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
        <p:nvSpPr>
          <p:cNvPr name="TextBox 4" id="4"/>
          <p:cNvSpPr txBox="true"/>
          <p:nvPr/>
        </p:nvSpPr>
        <p:spPr>
          <a:xfrm rot="0">
            <a:off x="1029067" y="8937707"/>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F4F4F4"/>
                </a:solidFill>
                <a:latin typeface="Fira Sans"/>
              </a:rPr>
              <a:t>Back to Agenda Page</a:t>
            </a:r>
          </a:p>
        </p:txBody>
      </p:sp>
      <p:graphicFrame>
        <p:nvGraphicFramePr>
          <p:cNvPr name="Table 5" id="5"/>
          <p:cNvGraphicFramePr>
            <a:graphicFrameLocks noGrp="true"/>
          </p:cNvGraphicFramePr>
          <p:nvPr/>
        </p:nvGraphicFramePr>
        <p:xfrm>
          <a:off x="0" y="0"/>
          <a:ext cx="18288000" cy="22154127"/>
        </p:xfrm>
        <a:graphic>
          <a:graphicData uri="http://schemas.openxmlformats.org/drawingml/2006/table">
            <a:tbl>
              <a:tblPr/>
              <a:tblGrid>
                <a:gridCol w="3633249"/>
                <a:gridCol w="3835565"/>
                <a:gridCol w="3583424"/>
                <a:gridCol w="3609456"/>
                <a:gridCol w="3626306"/>
              </a:tblGrid>
              <a:tr h="1786624">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Author</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Topic</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Content</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Advantage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strike="noStrike" u="none">
                          <a:solidFill>
                            <a:srgbClr val="A4E473"/>
                          </a:solidFill>
                          <a:latin typeface="Fira Sans Bold"/>
                        </a:rPr>
                        <a:t>Disadvantage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765221">
                <a:tc>
                  <a:txBody>
                    <a:bodyPr anchor="t" rtlCol="false"/>
                    <a:lstStyle/>
                    <a:p>
                      <a:pPr algn="ctr">
                        <a:lnSpc>
                          <a:spcPts val="2800"/>
                        </a:lnSpc>
                        <a:defRPr/>
                      </a:pPr>
                      <a:r>
                        <a:rPr lang="en-US" sz="2000">
                          <a:solidFill>
                            <a:srgbClr val="FFFFFF"/>
                          </a:solidFill>
                          <a:latin typeface="Fira Sans"/>
                        </a:rPr>
                        <a:t> A. Alkhayyat, A. A. Thabit, F. A. Al-Mayali, and Q. H. Abbasi</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WBSN in IoT </a:t>
                      </a:r>
                      <a:endParaRPr lang="en-US" sz="1100"/>
                    </a:p>
                    <a:p>
                      <a:pPr algn="ctr">
                        <a:lnSpc>
                          <a:spcPts val="2800"/>
                        </a:lnSpc>
                      </a:pPr>
                      <a:r>
                        <a:rPr lang="en-US" sz="2000">
                          <a:solidFill>
                            <a:srgbClr val="FFFFFF"/>
                          </a:solidFill>
                          <a:latin typeface="Fira Sans"/>
                        </a:rPr>
                        <a:t>health-based application: toward delay and energy consumption minimization</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ubiSleep, ubiquitous, sensor system, sleep monitoring, network, comprehensive.</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Focus on minimizing delay and energy consumption in Wireless Body Sensor Networks (WBSN) for IoT health applications.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Potential trade-offs between minimizing delay, energy consumption, and maintaining data accuracy in WBSN for healthcare.</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642970">
                <a:tc>
                  <a:txBody>
                    <a:bodyPr anchor="t" rtlCol="false"/>
                    <a:lstStyle/>
                    <a:p>
                      <a:pPr algn="ctr">
                        <a:lnSpc>
                          <a:spcPts val="2800"/>
                        </a:lnSpc>
                        <a:defRPr/>
                      </a:pPr>
                      <a:r>
                        <a:rPr lang="en-US" sz="2000">
                          <a:solidFill>
                            <a:srgbClr val="FFFFFF"/>
                          </a:solidFill>
                          <a:latin typeface="Fira Sans"/>
                        </a:rPr>
                        <a:t>Khizra Saleem, Imran Sarwar Bajwa </a:t>
                      </a:r>
                      <a:endParaRPr lang="en-US" sz="1100"/>
                    </a:p>
                    <a:p>
                      <a:pPr algn="ctr">
                        <a:lnSpc>
                          <a:spcPts val="2800"/>
                        </a:lnSpc>
                      </a:pPr>
                      <a:r>
                        <a:rPr lang="en-US" sz="2000">
                          <a:solidFill>
                            <a:srgbClr val="FFFFFF"/>
                          </a:solidFill>
                          <a:latin typeface="Fira Sans"/>
                        </a:rPr>
                        <a:t>, 1 Nadeem Sarwar, Waheed Anwar, </a:t>
                      </a:r>
                    </a:p>
                    <a:p>
                      <a:pPr algn="ctr">
                        <a:lnSpc>
                          <a:spcPts val="2800"/>
                        </a:lnSpc>
                      </a:pPr>
                      <a:r>
                        <a:rPr lang="en-US" sz="2000">
                          <a:solidFill>
                            <a:srgbClr val="FFFFFF"/>
                          </a:solidFill>
                          <a:latin typeface="Fira Sans"/>
                        </a:rPr>
                        <a:t>and Amna Ashraf</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Healthcare: Design of Smart and Cost-Effective Sleep Quality </a:t>
                      </a:r>
                      <a:r>
                        <a:rPr lang="en-US" sz="2000">
                          <a:solidFill>
                            <a:srgbClr val="FFFFFF"/>
                          </a:solidFill>
                          <a:latin typeface="Fira Sans"/>
                        </a:rPr>
                        <a:t>Monitoring System</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099"/>
                        </a:lnSpc>
                        <a:defRPr/>
                      </a:pPr>
                      <a:endParaRPr lang="en-US" sz="1100"/>
                    </a:p>
                    <a:p>
                      <a:pPr algn="ctr" marL="0" indent="0" lvl="0">
                        <a:lnSpc>
                          <a:spcPts val="2800"/>
                        </a:lnSpc>
                        <a:spcBef>
                          <a:spcPct val="0"/>
                        </a:spcBef>
                      </a:pPr>
                      <a:r>
                        <a:rPr lang="en-US" sz="2000">
                          <a:solidFill>
                            <a:srgbClr val="FFFFFF"/>
                          </a:solidFill>
                          <a:latin typeface="Fira Sans"/>
                        </a:rPr>
                        <a:t>"Real-time ball detection and tracking with embedded systems for sports analysis and robotics."</a:t>
                      </a: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Exploration of inter-WBAN cooperation to reduce outage probability in IoT health systems using energy harvesting.</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Complexity and coordination challenges may arise in implementing inter-WBAN cooperation for energy efficiency.</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3914391">
                <a:tc>
                  <a:txBody>
                    <a:bodyPr anchor="t" rtlCol="false"/>
                    <a:lstStyle/>
                    <a:p>
                      <a:pPr algn="ctr">
                        <a:lnSpc>
                          <a:spcPts val="2800"/>
                        </a:lnSpc>
                        <a:defRPr/>
                      </a:pPr>
                      <a:r>
                        <a:rPr lang="en-US" sz="2000">
                          <a:solidFill>
                            <a:srgbClr val="FFFFFF"/>
                          </a:solidFill>
                          <a:latin typeface="Fira Sans"/>
                        </a:rPr>
                        <a:t> A. A. Thabit, M. S. Mahmoud, A. Alkhayyat, and Q. H. Abbasi</a:t>
                      </a:r>
                      <a:endParaRPr lang="en-US" sz="1100"/>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FFFFF"/>
                          </a:solidFill>
                          <a:latin typeface="Fira Sans"/>
                        </a:rPr>
                        <a:t>“Energy </a:t>
                      </a:r>
                      <a:endParaRPr lang="en-US" sz="1100"/>
                    </a:p>
                    <a:p>
                      <a:pPr algn="ctr">
                        <a:lnSpc>
                          <a:spcPts val="2800"/>
                        </a:lnSpc>
                      </a:pPr>
                      <a:r>
                        <a:rPr lang="en-US" sz="2000">
                          <a:solidFill>
                            <a:srgbClr val="FFFFFF"/>
                          </a:solidFill>
                          <a:latin typeface="Fira Sans"/>
                        </a:rPr>
                        <a:t>harvesting Internet of Things health-based paradigm: towards outage probability reduction through inter –wireless body area network cooperation</a:t>
                      </a:r>
                    </a:p>
                    <a:p>
                      <a:pPr algn="ctr" marL="0" indent="0" lvl="0">
                        <a:lnSpc>
                          <a:spcPts val="2800"/>
                        </a:lnSpc>
                        <a:spcBef>
                          <a:spcPct val="0"/>
                        </a:spcBef>
                      </a:pPr>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advanced algorithms, accurate tracking, trajectory prediction, sports analysis, robotics applications.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Focus on improving energy efficiency through body-to-body cooperation in the Internet of Medical Things (IoMT).</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800"/>
                        </a:lnSpc>
                        <a:spcBef>
                          <a:spcPct val="0"/>
                        </a:spcBef>
                        <a:defRPr/>
                      </a:pPr>
                      <a:r>
                        <a:rPr lang="en-US" sz="2000">
                          <a:solidFill>
                            <a:srgbClr val="FFFFFF"/>
                          </a:solidFill>
                          <a:latin typeface="Fira Sans"/>
                        </a:rPr>
                        <a:t>Challenges in implementing and managing body-to-body cooperation in IoMT, including privacy and synchronization issues.</a:t>
                      </a: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520258">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166">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166">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166">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r h="2131166">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c>
                  <a:txBody>
                    <a:bodyPr anchor="t" rtlCol="false"/>
                    <a:lstStyle/>
                    <a:p>
                      <a:pPr algn="ctr" marL="0" indent="0" lvl="0">
                        <a:lnSpc>
                          <a:spcPts val="2099"/>
                        </a:lnSpc>
                        <a:spcBef>
                          <a:spcPct val="0"/>
                        </a:spcBef>
                        <a:defRPr/>
                      </a:pPr>
                      <a:endParaRPr lang="en-US" sz="1100"/>
                    </a:p>
                  </a:txBody>
                  <a:tcPr marL="190500" marR="190500" marT="190500" marB="190500" anchor="ctr">
                    <a:lnL cmpd="sng" algn="ctr" cap="flat" w="38100">
                      <a:solidFill>
                        <a:srgbClr val="F4F4F4"/>
                      </a:solidFill>
                      <a:prstDash val="solid"/>
                      <a:round/>
                      <a:headEnd type="none" w="med" len="med"/>
                      <a:tailEnd type="none" w="med" len="med"/>
                    </a:lnL>
                    <a:lnR cmpd="sng" algn="ctr" cap="flat" w="38100">
                      <a:solidFill>
                        <a:srgbClr val="F4F4F4"/>
                      </a:solidFill>
                      <a:prstDash val="solid"/>
                      <a:round/>
                      <a:headEnd type="none" w="med" len="med"/>
                      <a:tailEnd type="none" w="med" len="med"/>
                    </a:lnR>
                    <a:lnT cmpd="sng" algn="ctr" cap="flat" w="38100">
                      <a:solidFill>
                        <a:srgbClr val="F4F4F4"/>
                      </a:solidFill>
                      <a:prstDash val="solid"/>
                      <a:round/>
                      <a:headEnd type="none" w="med" len="med"/>
                      <a:tailEnd type="none" w="med" len="med"/>
                    </a:lnT>
                    <a:lnB cmpd="sng" algn="ctr" cap="flat" w="38100">
                      <a:solidFill>
                        <a:srgbClr val="F4F4F4"/>
                      </a:solidFill>
                      <a:prstDash val="solid"/>
                      <a:round/>
                      <a:headEnd type="none" w="med" len="med"/>
                      <a:tailEnd type="none" w="med" len="med"/>
                    </a:lnB>
                    <a:solidFill>
                      <a:srgbClr val="004651"/>
                    </a:solidFill>
                  </a:tcPr>
                </a:tc>
              </a:tr>
            </a:tbl>
          </a:graphicData>
        </a:graphic>
      </p:graphicFrame>
    </p:spTree>
  </p:cSld>
  <p:clrMapOvr>
    <a:masterClrMapping/>
  </p:clrMapOvr>
</p:sld>
</file>

<file path=ppt/slides/slide2.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3648290" y="0"/>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3611" y="5618432"/>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401237" y="2413415"/>
            <a:ext cx="5499225" cy="2762250"/>
          </a:xfrm>
          <a:prstGeom prst="rect">
            <a:avLst/>
          </a:prstGeom>
        </p:spPr>
        <p:txBody>
          <a:bodyPr anchor="t" rtlCol="false" tIns="0" lIns="0" bIns="0" rIns="0">
            <a:spAutoFit/>
          </a:bodyPr>
          <a:lstStyle/>
          <a:p>
            <a:pPr>
              <a:lnSpc>
                <a:spcPts val="10919"/>
              </a:lnSpc>
            </a:pPr>
            <a:r>
              <a:rPr lang="en-US" sz="9099" spc="-90">
                <a:solidFill>
                  <a:srgbClr val="F4F4F4"/>
                </a:solidFill>
                <a:latin typeface="Fira Sans Medium"/>
              </a:rPr>
              <a:t>Problem</a:t>
            </a:r>
          </a:p>
          <a:p>
            <a:pPr algn="l" marL="0" indent="0" lvl="0">
              <a:lnSpc>
                <a:spcPts val="10919"/>
              </a:lnSpc>
              <a:spcBef>
                <a:spcPct val="0"/>
              </a:spcBef>
            </a:pPr>
            <a:r>
              <a:rPr lang="en-US" sz="9099" spc="-90">
                <a:solidFill>
                  <a:srgbClr val="F4F4F4"/>
                </a:solidFill>
                <a:latin typeface="Fira Sans Medium"/>
              </a:rPr>
              <a:t>Statement</a:t>
            </a:r>
          </a:p>
        </p:txBody>
      </p:sp>
      <p:sp>
        <p:nvSpPr>
          <p:cNvPr name="TextBox 7" id="7"/>
          <p:cNvSpPr txBox="true"/>
          <p:nvPr/>
        </p:nvSpPr>
        <p:spPr>
          <a:xfrm rot="0">
            <a:off x="6489825" y="825020"/>
            <a:ext cx="11623874" cy="8433280"/>
          </a:xfrm>
          <a:prstGeom prst="rect">
            <a:avLst/>
          </a:prstGeom>
        </p:spPr>
        <p:txBody>
          <a:bodyPr anchor="t" rtlCol="false" tIns="0" lIns="0" bIns="0" rIns="0">
            <a:spAutoFit/>
          </a:bodyPr>
          <a:lstStyle/>
          <a:p>
            <a:pPr algn="ctr">
              <a:lnSpc>
                <a:spcPts val="5573"/>
              </a:lnSpc>
              <a:spcBef>
                <a:spcPct val="0"/>
              </a:spcBef>
            </a:pPr>
            <a:r>
              <a:rPr lang="en-US" sz="3981">
                <a:solidFill>
                  <a:srgbClr val="F4F4F4"/>
                </a:solidFill>
                <a:latin typeface="Fira Sans"/>
              </a:rPr>
              <a:t>Current sleep monitoring systems are invasive or expensive, limiting widespread use and accessibility.  there is a significant need for accessible and precise monitoring of sleep quality. Current solutions often fail to comprehensively capture critical sleep-related data such as body movement, heart rate, blood oxygen levels, and snoring patterns in real-time. Furthermore, existing systems may not seamlessly integrate various sensors with advanced data analysis platforms or might be prohibitively expensive, complex, and not user-friendly. </a:t>
            </a:r>
          </a:p>
        </p:txBody>
      </p:sp>
    </p:spTree>
  </p:cSld>
  <p:clrMapOvr>
    <a:masterClrMapping/>
  </p:clrMapOvr>
</p:sld>
</file>

<file path=ppt/slides/slide20.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4766361" cy="2036976"/>
            <a:chOff x="0" y="0"/>
            <a:chExt cx="19688481" cy="2715967"/>
          </a:xfrm>
        </p:grpSpPr>
        <p:sp>
          <p:nvSpPr>
            <p:cNvPr name="TextBox 3" id="3"/>
            <p:cNvSpPr txBox="true"/>
            <p:nvPr/>
          </p:nvSpPr>
          <p:spPr>
            <a:xfrm rot="0">
              <a:off x="0" y="1982542"/>
              <a:ext cx="19688481" cy="733425"/>
            </a:xfrm>
            <a:prstGeom prst="rect">
              <a:avLst/>
            </a:prstGeom>
          </p:spPr>
          <p:txBody>
            <a:bodyPr anchor="t" rtlCol="false" tIns="0" lIns="0" bIns="0" rIns="0">
              <a:spAutoFit/>
            </a:bodyPr>
            <a:lstStyle/>
            <a:p>
              <a:pPr>
                <a:lnSpc>
                  <a:spcPts val="4320"/>
                </a:lnSpc>
                <a:spcBef>
                  <a:spcPct val="0"/>
                </a:spcBef>
              </a:pPr>
              <a:r>
                <a:rPr lang="en-US" sz="3600">
                  <a:solidFill>
                    <a:srgbClr val="F4F4F4"/>
                  </a:solidFill>
                  <a:latin typeface="Fira Sans Medium"/>
                </a:rPr>
                <a:t>The paper is completed and communicated.</a:t>
              </a:r>
            </a:p>
          </p:txBody>
        </p:sp>
        <p:sp>
          <p:nvSpPr>
            <p:cNvPr name="TextBox 4" id="4"/>
            <p:cNvSpPr txBox="true"/>
            <p:nvPr/>
          </p:nvSpPr>
          <p:spPr>
            <a:xfrm rot="0">
              <a:off x="0" y="-9525"/>
              <a:ext cx="19688481" cy="1533525"/>
            </a:xfrm>
            <a:prstGeom prst="rect">
              <a:avLst/>
            </a:prstGeom>
          </p:spPr>
          <p:txBody>
            <a:bodyPr anchor="t" rtlCol="false" tIns="0" lIns="0" bIns="0" rIns="0">
              <a:spAutoFit/>
            </a:bodyPr>
            <a:lstStyle/>
            <a:p>
              <a:pPr>
                <a:lnSpc>
                  <a:spcPts val="9000"/>
                </a:lnSpc>
              </a:pPr>
              <a:r>
                <a:rPr lang="en-US" sz="7500">
                  <a:solidFill>
                    <a:srgbClr val="A4E473"/>
                  </a:solidFill>
                  <a:latin typeface="Fira Sans Medium"/>
                </a:rPr>
                <a:t>Paper Publication</a:t>
              </a:r>
            </a:p>
          </p:txBody>
        </p:sp>
      </p:grpSp>
      <p:grpSp>
        <p:nvGrpSpPr>
          <p:cNvPr name="Group 5" id="5"/>
          <p:cNvGrpSpPr/>
          <p:nvPr/>
        </p:nvGrpSpPr>
        <p:grpSpPr>
          <a:xfrm rot="0">
            <a:off x="-3563094" y="6077994"/>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671665" y="7004492"/>
            <a:ext cx="3034530" cy="262791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9" id="9"/>
          <p:cNvGrpSpPr/>
          <p:nvPr/>
        </p:nvGrpSpPr>
        <p:grpSpPr>
          <a:xfrm rot="0">
            <a:off x="4053492" y="8956750"/>
            <a:ext cx="2141618" cy="1854652"/>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21.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3110578" y="-783398"/>
            <a:ext cx="13031070" cy="112849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10636683" y="1655385"/>
            <a:ext cx="5659359" cy="1817677"/>
            <a:chOff x="0" y="0"/>
            <a:chExt cx="7545813" cy="2423570"/>
          </a:xfrm>
        </p:grpSpPr>
        <p:sp>
          <p:nvSpPr>
            <p:cNvPr name="TextBox 5" id="5"/>
            <p:cNvSpPr txBox="true"/>
            <p:nvPr/>
          </p:nvSpPr>
          <p:spPr>
            <a:xfrm rot="0">
              <a:off x="0" y="-85725"/>
              <a:ext cx="7545813" cy="892873"/>
            </a:xfrm>
            <a:prstGeom prst="rect">
              <a:avLst/>
            </a:prstGeom>
          </p:spPr>
          <p:txBody>
            <a:bodyPr anchor="t" rtlCol="false" tIns="0" lIns="0" bIns="0" rIns="0">
              <a:spAutoFit/>
            </a:bodyPr>
            <a:lstStyle/>
            <a:p>
              <a:pPr marL="0" indent="0" lvl="0">
                <a:lnSpc>
                  <a:spcPts val="5641"/>
                </a:lnSpc>
              </a:pPr>
              <a:r>
                <a:rPr lang="en-US" sz="4029">
                  <a:solidFill>
                    <a:srgbClr val="000000"/>
                  </a:solidFill>
                  <a:latin typeface="Fira Sans Bold"/>
                </a:rPr>
                <a:t>Santhoshraj Y</a:t>
              </a:r>
            </a:p>
          </p:txBody>
        </p:sp>
        <p:sp>
          <p:nvSpPr>
            <p:cNvPr name="TextBox 6" id="6"/>
            <p:cNvSpPr txBox="true"/>
            <p:nvPr/>
          </p:nvSpPr>
          <p:spPr>
            <a:xfrm rot="0">
              <a:off x="0" y="922794"/>
              <a:ext cx="7545813" cy="695760"/>
            </a:xfrm>
            <a:prstGeom prst="rect">
              <a:avLst/>
            </a:prstGeom>
          </p:spPr>
          <p:txBody>
            <a:bodyPr anchor="t" rtlCol="false" tIns="0" lIns="0" bIns="0" rIns="0">
              <a:spAutoFit/>
            </a:bodyPr>
            <a:lstStyle/>
            <a:p>
              <a:pPr marL="0" indent="0" lvl="0">
                <a:lnSpc>
                  <a:spcPts val="4407"/>
                </a:lnSpc>
              </a:pPr>
              <a:r>
                <a:rPr lang="en-US" sz="3148">
                  <a:solidFill>
                    <a:srgbClr val="000000"/>
                  </a:solidFill>
                  <a:latin typeface="Fira Sans Bold"/>
                </a:rPr>
                <a:t>santyraj25@gmail.com</a:t>
              </a:r>
            </a:p>
          </p:txBody>
        </p:sp>
        <p:sp>
          <p:nvSpPr>
            <p:cNvPr name="TextBox 7" id="7"/>
            <p:cNvSpPr txBox="true"/>
            <p:nvPr/>
          </p:nvSpPr>
          <p:spPr>
            <a:xfrm rot="0">
              <a:off x="0" y="1727809"/>
              <a:ext cx="7545813" cy="695760"/>
            </a:xfrm>
            <a:prstGeom prst="rect">
              <a:avLst/>
            </a:prstGeom>
          </p:spPr>
          <p:txBody>
            <a:bodyPr anchor="t" rtlCol="false" tIns="0" lIns="0" bIns="0" rIns="0">
              <a:spAutoFit/>
            </a:bodyPr>
            <a:lstStyle/>
            <a:p>
              <a:pPr marL="0" indent="0" lvl="0">
                <a:lnSpc>
                  <a:spcPts val="4407"/>
                </a:lnSpc>
              </a:pPr>
            </a:p>
          </p:txBody>
        </p:sp>
      </p:grpSp>
      <p:grpSp>
        <p:nvGrpSpPr>
          <p:cNvPr name="Group 8" id="8"/>
          <p:cNvGrpSpPr/>
          <p:nvPr/>
        </p:nvGrpSpPr>
        <p:grpSpPr>
          <a:xfrm rot="0">
            <a:off x="10770033" y="6740767"/>
            <a:ext cx="5225874" cy="1714636"/>
            <a:chOff x="0" y="0"/>
            <a:chExt cx="6967832" cy="2286181"/>
          </a:xfrm>
        </p:grpSpPr>
        <p:sp>
          <p:nvSpPr>
            <p:cNvPr name="TextBox 9" id="9"/>
            <p:cNvSpPr txBox="true"/>
            <p:nvPr/>
          </p:nvSpPr>
          <p:spPr>
            <a:xfrm rot="0">
              <a:off x="0" y="853579"/>
              <a:ext cx="6967832" cy="689248"/>
            </a:xfrm>
            <a:prstGeom prst="rect">
              <a:avLst/>
            </a:prstGeom>
          </p:spPr>
          <p:txBody>
            <a:bodyPr anchor="t" rtlCol="false" tIns="0" lIns="0" bIns="0" rIns="0">
              <a:spAutoFit/>
            </a:bodyPr>
            <a:lstStyle/>
            <a:p>
              <a:pPr marL="0" indent="0" lvl="0">
                <a:lnSpc>
                  <a:spcPts val="4395"/>
                </a:lnSpc>
              </a:pPr>
              <a:r>
                <a:rPr lang="en-US" sz="3139">
                  <a:solidFill>
                    <a:srgbClr val="000000"/>
                  </a:solidFill>
                  <a:latin typeface="Fira Sans Bold"/>
                </a:rPr>
                <a:t>varunnaresh06@gmail.com</a:t>
              </a:r>
            </a:p>
          </p:txBody>
        </p:sp>
        <p:sp>
          <p:nvSpPr>
            <p:cNvPr name="TextBox 10" id="10"/>
            <p:cNvSpPr txBox="true"/>
            <p:nvPr/>
          </p:nvSpPr>
          <p:spPr>
            <a:xfrm rot="0">
              <a:off x="0" y="1648132"/>
              <a:ext cx="6967832" cy="638050"/>
            </a:xfrm>
            <a:prstGeom prst="rect">
              <a:avLst/>
            </a:prstGeom>
          </p:spPr>
          <p:txBody>
            <a:bodyPr anchor="t" rtlCol="false" tIns="0" lIns="0" bIns="0" rIns="0">
              <a:spAutoFit/>
            </a:bodyPr>
            <a:lstStyle/>
            <a:p>
              <a:pPr marL="0" indent="0" lvl="0">
                <a:lnSpc>
                  <a:spcPts val="4070"/>
                </a:lnSpc>
              </a:pPr>
            </a:p>
          </p:txBody>
        </p:sp>
        <p:sp>
          <p:nvSpPr>
            <p:cNvPr name="TextBox 11" id="11"/>
            <p:cNvSpPr txBox="true"/>
            <p:nvPr/>
          </p:nvSpPr>
          <p:spPr>
            <a:xfrm rot="0">
              <a:off x="0" y="-85725"/>
              <a:ext cx="6967832" cy="831049"/>
            </a:xfrm>
            <a:prstGeom prst="rect">
              <a:avLst/>
            </a:prstGeom>
          </p:spPr>
          <p:txBody>
            <a:bodyPr anchor="t" rtlCol="false" tIns="0" lIns="0" bIns="0" rIns="0">
              <a:spAutoFit/>
            </a:bodyPr>
            <a:lstStyle/>
            <a:p>
              <a:pPr marL="0" indent="0" lvl="0">
                <a:lnSpc>
                  <a:spcPts val="5209"/>
                </a:lnSpc>
              </a:pPr>
              <a:r>
                <a:rPr lang="en-US" sz="3721">
                  <a:solidFill>
                    <a:srgbClr val="000000"/>
                  </a:solidFill>
                  <a:latin typeface="Fira Sans Bold"/>
                </a:rPr>
                <a:t>Varun N</a:t>
              </a:r>
            </a:p>
          </p:txBody>
        </p:sp>
      </p:grpSp>
      <p:sp>
        <p:nvSpPr>
          <p:cNvPr name="TextBox 12" id="12"/>
          <p:cNvSpPr txBox="true"/>
          <p:nvPr/>
        </p:nvSpPr>
        <p:spPr>
          <a:xfrm rot="0">
            <a:off x="1456318" y="3890524"/>
            <a:ext cx="6113968" cy="1447805"/>
          </a:xfrm>
          <a:prstGeom prst="rect">
            <a:avLst/>
          </a:prstGeom>
        </p:spPr>
        <p:txBody>
          <a:bodyPr anchor="t" rtlCol="false" tIns="0" lIns="0" bIns="0" rIns="0">
            <a:spAutoFit/>
          </a:bodyPr>
          <a:lstStyle/>
          <a:p>
            <a:pPr marL="0" indent="0" lvl="0">
              <a:lnSpc>
                <a:spcPts val="11699"/>
              </a:lnSpc>
              <a:spcBef>
                <a:spcPct val="0"/>
              </a:spcBef>
            </a:pPr>
            <a:r>
              <a:rPr lang="en-US" sz="8999" spc="-89">
                <a:solidFill>
                  <a:srgbClr val="A4E473"/>
                </a:solidFill>
                <a:latin typeface="Fira Sans Medium"/>
              </a:rPr>
              <a:t>Thank you</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853853" y="740463"/>
            <a:ext cx="17434147" cy="1606693"/>
          </a:xfrm>
          <a:prstGeom prst="rect">
            <a:avLst/>
          </a:prstGeom>
        </p:spPr>
        <p:txBody>
          <a:bodyPr anchor="t" rtlCol="false" tIns="0" lIns="0" bIns="0" rIns="0">
            <a:spAutoFit/>
          </a:bodyPr>
          <a:lstStyle/>
          <a:p>
            <a:pPr>
              <a:lnSpc>
                <a:spcPts val="12606"/>
              </a:lnSpc>
            </a:pPr>
            <a:r>
              <a:rPr lang="en-US" sz="10505">
                <a:solidFill>
                  <a:srgbClr val="A4E473"/>
                </a:solidFill>
                <a:latin typeface="Fira Sans Medium"/>
              </a:rPr>
              <a:t>Solution</a:t>
            </a:r>
          </a:p>
        </p:txBody>
      </p:sp>
      <p:grpSp>
        <p:nvGrpSpPr>
          <p:cNvPr name="Group 3" id="3"/>
          <p:cNvGrpSpPr/>
          <p:nvPr/>
        </p:nvGrpSpPr>
        <p:grpSpPr>
          <a:xfrm rot="0">
            <a:off x="-3563094" y="6077994"/>
            <a:ext cx="6383425" cy="5528076"/>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5" id="5"/>
          <p:cNvGrpSpPr/>
          <p:nvPr/>
        </p:nvGrpSpPr>
        <p:grpSpPr>
          <a:xfrm rot="0">
            <a:off x="338742" y="8432348"/>
            <a:ext cx="2141618" cy="1854652"/>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7" id="7"/>
          <p:cNvSpPr txBox="true"/>
          <p:nvPr/>
        </p:nvSpPr>
        <p:spPr>
          <a:xfrm rot="0">
            <a:off x="3210621" y="2528997"/>
            <a:ext cx="14882526" cy="6886947"/>
          </a:xfrm>
          <a:prstGeom prst="rect">
            <a:avLst/>
          </a:prstGeom>
        </p:spPr>
        <p:txBody>
          <a:bodyPr anchor="t" rtlCol="false" tIns="0" lIns="0" bIns="0" rIns="0">
            <a:spAutoFit/>
          </a:bodyPr>
          <a:lstStyle/>
          <a:p>
            <a:pPr algn="just">
              <a:lnSpc>
                <a:spcPts val="4533"/>
              </a:lnSpc>
              <a:spcBef>
                <a:spcPct val="0"/>
              </a:spcBef>
            </a:pPr>
            <a:r>
              <a:rPr lang="en-US" sz="3777">
                <a:solidFill>
                  <a:srgbClr val="F4F4F4"/>
                </a:solidFill>
                <a:latin typeface="Fira Sans Medium"/>
              </a:rPr>
              <a:t>The proposed solution involves integrating an accelerometer, pulse oximeter, and microphone with an ESP32 microcontroller, leveraging Wi-Fi and Bluetooth for real-time data transmission to the AWS cloud. Machine learning algorithms, including a random forest model and recurrent neural network, analyze the data for comprehensive sleep quality assessment. The system ensures affordability, user-friendliness, and precise monitoring of body movement, heart rate, blood oxygen levels, and snoring patterns. By combining the Internet of Things (IoT) and machine learning, the innovative sleep monitoring system offers an accessible and accurate alternative, fostering improved sleep quality assessment in both home and hospital environments.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C6C6C6"/>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sp>
        <p:nvSpPr>
          <p:cNvPr name="Freeform 4" id="4"/>
          <p:cNvSpPr/>
          <p:nvPr/>
        </p:nvSpPr>
        <p:spPr>
          <a:xfrm flipH="false" flipV="false" rot="0">
            <a:off x="2426823" y="5450175"/>
            <a:ext cx="2119683" cy="2381994"/>
          </a:xfrm>
          <a:custGeom>
            <a:avLst/>
            <a:gdLst/>
            <a:ahLst/>
            <a:cxnLst/>
            <a:rect r="r" b="b" t="t" l="l"/>
            <a:pathLst>
              <a:path h="2381994" w="2119683">
                <a:moveTo>
                  <a:pt x="0" y="0"/>
                </a:moveTo>
                <a:lnTo>
                  <a:pt x="2119683" y="0"/>
                </a:lnTo>
                <a:lnTo>
                  <a:pt x="2119683" y="2381994"/>
                </a:lnTo>
                <a:lnTo>
                  <a:pt x="0" y="2381994"/>
                </a:lnTo>
                <a:lnTo>
                  <a:pt x="0" y="0"/>
                </a:lnTo>
                <a:close/>
              </a:path>
            </a:pathLst>
          </a:custGeom>
          <a:blipFill>
            <a:blip r:embed="rId2"/>
            <a:stretch>
              <a:fillRect l="0" t="0" r="0" b="0"/>
            </a:stretch>
          </a:blipFill>
        </p:spPr>
      </p:sp>
      <p:sp>
        <p:nvSpPr>
          <p:cNvPr name="Freeform 5" id="5"/>
          <p:cNvSpPr/>
          <p:nvPr/>
        </p:nvSpPr>
        <p:spPr>
          <a:xfrm flipH="false" flipV="false" rot="0">
            <a:off x="4949194" y="5403171"/>
            <a:ext cx="2130191" cy="2476001"/>
          </a:xfrm>
          <a:custGeom>
            <a:avLst/>
            <a:gdLst/>
            <a:ahLst/>
            <a:cxnLst/>
            <a:rect r="r" b="b" t="t" l="l"/>
            <a:pathLst>
              <a:path h="2476001" w="2130191">
                <a:moveTo>
                  <a:pt x="0" y="0"/>
                </a:moveTo>
                <a:lnTo>
                  <a:pt x="2130191" y="0"/>
                </a:lnTo>
                <a:lnTo>
                  <a:pt x="2130191" y="2476001"/>
                </a:lnTo>
                <a:lnTo>
                  <a:pt x="0" y="2476001"/>
                </a:lnTo>
                <a:lnTo>
                  <a:pt x="0" y="0"/>
                </a:lnTo>
                <a:close/>
              </a:path>
            </a:pathLst>
          </a:custGeom>
          <a:blipFill>
            <a:blip r:embed="rId3"/>
            <a:stretch>
              <a:fillRect l="0" t="0" r="0" b="0"/>
            </a:stretch>
          </a:blipFill>
        </p:spPr>
      </p:sp>
      <p:sp>
        <p:nvSpPr>
          <p:cNvPr name="Freeform 6" id="6"/>
          <p:cNvSpPr/>
          <p:nvPr/>
        </p:nvSpPr>
        <p:spPr>
          <a:xfrm flipH="false" flipV="false" rot="0">
            <a:off x="10695312" y="6324643"/>
            <a:ext cx="6144382" cy="3109058"/>
          </a:xfrm>
          <a:custGeom>
            <a:avLst/>
            <a:gdLst/>
            <a:ahLst/>
            <a:cxnLst/>
            <a:rect r="r" b="b" t="t" l="l"/>
            <a:pathLst>
              <a:path h="3109058" w="6144382">
                <a:moveTo>
                  <a:pt x="0" y="0"/>
                </a:moveTo>
                <a:lnTo>
                  <a:pt x="6144382" y="0"/>
                </a:lnTo>
                <a:lnTo>
                  <a:pt x="6144382" y="3109058"/>
                </a:lnTo>
                <a:lnTo>
                  <a:pt x="0" y="3109058"/>
                </a:lnTo>
                <a:lnTo>
                  <a:pt x="0" y="0"/>
                </a:lnTo>
                <a:close/>
              </a:path>
            </a:pathLst>
          </a:custGeom>
          <a:blipFill>
            <a:blip r:embed="rId4"/>
            <a:stretch>
              <a:fillRect l="0" t="0" r="0" b="0"/>
            </a:stretch>
          </a:blipFill>
        </p:spPr>
      </p:sp>
      <p:sp>
        <p:nvSpPr>
          <p:cNvPr name="Freeform 7" id="7"/>
          <p:cNvSpPr/>
          <p:nvPr/>
        </p:nvSpPr>
        <p:spPr>
          <a:xfrm flipH="false" flipV="false" rot="0">
            <a:off x="10068516" y="2695902"/>
            <a:ext cx="6465452" cy="3584424"/>
          </a:xfrm>
          <a:custGeom>
            <a:avLst/>
            <a:gdLst/>
            <a:ahLst/>
            <a:cxnLst/>
            <a:rect r="r" b="b" t="t" l="l"/>
            <a:pathLst>
              <a:path h="3584424" w="6465452">
                <a:moveTo>
                  <a:pt x="0" y="0"/>
                </a:moveTo>
                <a:lnTo>
                  <a:pt x="6465453" y="0"/>
                </a:lnTo>
                <a:lnTo>
                  <a:pt x="6465453" y="3584424"/>
                </a:lnTo>
                <a:lnTo>
                  <a:pt x="0" y="3584424"/>
                </a:lnTo>
                <a:lnTo>
                  <a:pt x="0" y="0"/>
                </a:lnTo>
                <a:close/>
              </a:path>
            </a:pathLst>
          </a:custGeom>
          <a:blipFill>
            <a:blip r:embed="rId5"/>
            <a:stretch>
              <a:fillRect l="0" t="0" r="0" b="0"/>
            </a:stretch>
          </a:blipFill>
        </p:spPr>
      </p:sp>
      <p:sp>
        <p:nvSpPr>
          <p:cNvPr name="TextBox 8" id="8"/>
          <p:cNvSpPr txBox="true"/>
          <p:nvPr/>
        </p:nvSpPr>
        <p:spPr>
          <a:xfrm rot="0">
            <a:off x="10695312" y="711109"/>
            <a:ext cx="4006323" cy="1318504"/>
          </a:xfrm>
          <a:prstGeom prst="rect">
            <a:avLst/>
          </a:prstGeom>
        </p:spPr>
        <p:txBody>
          <a:bodyPr anchor="t" rtlCol="false" tIns="0" lIns="0" bIns="0" rIns="0">
            <a:spAutoFit/>
          </a:bodyPr>
          <a:lstStyle/>
          <a:p>
            <a:pPr algn="ctr">
              <a:lnSpc>
                <a:spcPts val="10799"/>
              </a:lnSpc>
              <a:spcBef>
                <a:spcPct val="0"/>
              </a:spcBef>
            </a:pPr>
            <a:r>
              <a:rPr lang="en-US" sz="7714">
                <a:solidFill>
                  <a:srgbClr val="000000"/>
                </a:solidFill>
                <a:latin typeface="Fira Sans Medium"/>
              </a:rPr>
              <a:t>Software</a:t>
            </a:r>
          </a:p>
        </p:txBody>
      </p:sp>
      <p:sp>
        <p:nvSpPr>
          <p:cNvPr name="TextBox 9" id="9"/>
          <p:cNvSpPr txBox="true"/>
          <p:nvPr/>
        </p:nvSpPr>
        <p:spPr>
          <a:xfrm rot="0">
            <a:off x="1028700" y="596295"/>
            <a:ext cx="9971179" cy="1219200"/>
          </a:xfrm>
          <a:prstGeom prst="rect">
            <a:avLst/>
          </a:prstGeom>
        </p:spPr>
        <p:txBody>
          <a:bodyPr anchor="t" rtlCol="false" tIns="0" lIns="0" bIns="0" rIns="0">
            <a:spAutoFit/>
          </a:bodyPr>
          <a:lstStyle/>
          <a:p>
            <a:pPr marL="0" indent="0" lvl="0">
              <a:lnSpc>
                <a:spcPts val="9750"/>
              </a:lnSpc>
              <a:spcBef>
                <a:spcPct val="0"/>
              </a:spcBef>
            </a:pPr>
            <a:r>
              <a:rPr lang="en-US" sz="7500" spc="-75">
                <a:solidFill>
                  <a:srgbClr val="000000"/>
                </a:solidFill>
                <a:latin typeface="Fira Sans Medium"/>
              </a:rPr>
              <a:t>Tech Stack</a:t>
            </a:r>
          </a:p>
        </p:txBody>
      </p:sp>
      <p:sp>
        <p:nvSpPr>
          <p:cNvPr name="TextBox 10" id="10"/>
          <p:cNvSpPr txBox="true"/>
          <p:nvPr/>
        </p:nvSpPr>
        <p:spPr>
          <a:xfrm rot="0">
            <a:off x="2911942" y="2877753"/>
            <a:ext cx="4343757" cy="1309011"/>
          </a:xfrm>
          <a:prstGeom prst="rect">
            <a:avLst/>
          </a:prstGeom>
        </p:spPr>
        <p:txBody>
          <a:bodyPr anchor="t" rtlCol="false" tIns="0" lIns="0" bIns="0" rIns="0">
            <a:spAutoFit/>
          </a:bodyPr>
          <a:lstStyle/>
          <a:p>
            <a:pPr algn="ctr">
              <a:lnSpc>
                <a:spcPts val="10799"/>
              </a:lnSpc>
              <a:spcBef>
                <a:spcPct val="0"/>
              </a:spcBef>
            </a:pPr>
            <a:r>
              <a:rPr lang="en-US" sz="7714">
                <a:solidFill>
                  <a:srgbClr val="000000"/>
                </a:solidFill>
                <a:latin typeface="Fira Sans Medium"/>
              </a:rPr>
              <a:t>Hardware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C6C6C6"/>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3340769" cy="6226137"/>
            <a:chOff x="0" y="0"/>
            <a:chExt cx="11510820" cy="5372100"/>
          </a:xfrm>
        </p:grpSpPr>
        <p:sp>
          <p:nvSpPr>
            <p:cNvPr name="Freeform 3" id="3"/>
            <p:cNvSpPr/>
            <p:nvPr/>
          </p:nvSpPr>
          <p:spPr>
            <a:xfrm flipH="false" flipV="false" rot="0">
              <a:off x="0" y="0"/>
              <a:ext cx="11510821" cy="5372100"/>
            </a:xfrm>
            <a:custGeom>
              <a:avLst/>
              <a:gdLst/>
              <a:ahLst/>
              <a:cxnLst/>
              <a:rect r="r" b="b" t="t" l="l"/>
              <a:pathLst>
                <a:path h="5372100" w="11510821">
                  <a:moveTo>
                    <a:pt x="9960150" y="0"/>
                  </a:moveTo>
                  <a:lnTo>
                    <a:pt x="1550670" y="0"/>
                  </a:lnTo>
                  <a:lnTo>
                    <a:pt x="0" y="2686050"/>
                  </a:lnTo>
                  <a:lnTo>
                    <a:pt x="1550670" y="5372100"/>
                  </a:lnTo>
                  <a:lnTo>
                    <a:pt x="9960150" y="5372100"/>
                  </a:lnTo>
                  <a:lnTo>
                    <a:pt x="11510821" y="2686050"/>
                  </a:lnTo>
                  <a:lnTo>
                    <a:pt x="9960150" y="0"/>
                  </a:lnTo>
                  <a:close/>
                </a:path>
              </a:pathLst>
            </a:custGeom>
            <a:solidFill>
              <a:srgbClr val="A4E473"/>
            </a:solidFill>
          </p:spPr>
        </p:sp>
      </p:grpSp>
      <p:sp>
        <p:nvSpPr>
          <p:cNvPr name="TextBox 4" id="4"/>
          <p:cNvSpPr txBox="true"/>
          <p:nvPr/>
        </p:nvSpPr>
        <p:spPr>
          <a:xfrm rot="0">
            <a:off x="-581295" y="-80999"/>
            <a:ext cx="9340821" cy="2628900"/>
          </a:xfrm>
          <a:prstGeom prst="rect">
            <a:avLst/>
          </a:prstGeom>
        </p:spPr>
        <p:txBody>
          <a:bodyPr anchor="t" rtlCol="false" tIns="0" lIns="0" bIns="0" rIns="0">
            <a:spAutoFit/>
          </a:bodyPr>
          <a:lstStyle/>
          <a:p>
            <a:pPr algn="ctr">
              <a:lnSpc>
                <a:spcPts val="10500"/>
              </a:lnSpc>
            </a:pPr>
            <a:r>
              <a:rPr lang="en-US" sz="7500">
                <a:solidFill>
                  <a:srgbClr val="000000"/>
                </a:solidFill>
                <a:latin typeface="Canva Sans Bold"/>
              </a:rPr>
              <a:t>Working </a:t>
            </a:r>
          </a:p>
          <a:p>
            <a:pPr algn="ctr">
              <a:lnSpc>
                <a:spcPts val="10500"/>
              </a:lnSpc>
            </a:pPr>
            <a:r>
              <a:rPr lang="en-US" sz="7500">
                <a:solidFill>
                  <a:srgbClr val="000000"/>
                </a:solidFill>
                <a:latin typeface="Canva Sans Bold"/>
              </a:rPr>
              <a:t>Principle</a:t>
            </a:r>
          </a:p>
        </p:txBody>
      </p:sp>
      <p:sp>
        <p:nvSpPr>
          <p:cNvPr name="Freeform 5" id="5"/>
          <p:cNvSpPr/>
          <p:nvPr/>
        </p:nvSpPr>
        <p:spPr>
          <a:xfrm flipH="false" flipV="false" rot="0">
            <a:off x="6637673" y="469903"/>
            <a:ext cx="11650327" cy="9347194"/>
          </a:xfrm>
          <a:custGeom>
            <a:avLst/>
            <a:gdLst/>
            <a:ahLst/>
            <a:cxnLst/>
            <a:rect r="r" b="b" t="t" l="l"/>
            <a:pathLst>
              <a:path h="9347194" w="11650327">
                <a:moveTo>
                  <a:pt x="0" y="0"/>
                </a:moveTo>
                <a:lnTo>
                  <a:pt x="11650327" y="0"/>
                </a:lnTo>
                <a:lnTo>
                  <a:pt x="11650327" y="9347194"/>
                </a:lnTo>
                <a:lnTo>
                  <a:pt x="0" y="9347194"/>
                </a:lnTo>
                <a:lnTo>
                  <a:pt x="0" y="0"/>
                </a:lnTo>
                <a:close/>
              </a:path>
            </a:pathLst>
          </a:custGeom>
          <a:blipFill>
            <a:blip r:embed="rId2"/>
            <a:stretch>
              <a:fillRect l="0" t="-1997" r="0" b="-1997"/>
            </a:stretch>
          </a:blipFill>
        </p:spPr>
      </p:sp>
      <p:sp>
        <p:nvSpPr>
          <p:cNvPr name="TextBox 6" id="6"/>
          <p:cNvSpPr txBox="true"/>
          <p:nvPr/>
        </p:nvSpPr>
        <p:spPr>
          <a:xfrm rot="0">
            <a:off x="-581295" y="3503774"/>
            <a:ext cx="9340821" cy="5295900"/>
          </a:xfrm>
          <a:prstGeom prst="rect">
            <a:avLst/>
          </a:prstGeom>
        </p:spPr>
        <p:txBody>
          <a:bodyPr anchor="t" rtlCol="false" tIns="0" lIns="0" bIns="0" rIns="0">
            <a:spAutoFit/>
          </a:bodyPr>
          <a:lstStyle/>
          <a:p>
            <a:pPr algn="ctr">
              <a:lnSpc>
                <a:spcPts val="10500"/>
              </a:lnSpc>
            </a:pPr>
            <a:r>
              <a:rPr lang="en-US" sz="7500">
                <a:solidFill>
                  <a:srgbClr val="000000"/>
                </a:solidFill>
                <a:latin typeface="Canva Sans Bold"/>
              </a:rPr>
              <a:t>Modules:</a:t>
            </a:r>
          </a:p>
          <a:p>
            <a:pPr algn="ctr">
              <a:lnSpc>
                <a:spcPts val="10500"/>
              </a:lnSpc>
            </a:pPr>
            <a:r>
              <a:rPr lang="en-US" sz="7500">
                <a:solidFill>
                  <a:srgbClr val="000000"/>
                </a:solidFill>
                <a:latin typeface="Canva Sans"/>
              </a:rPr>
              <a:t>IoT</a:t>
            </a:r>
          </a:p>
          <a:p>
            <a:pPr algn="ctr">
              <a:lnSpc>
                <a:spcPts val="10500"/>
              </a:lnSpc>
            </a:pPr>
            <a:r>
              <a:rPr lang="en-US" sz="7500">
                <a:solidFill>
                  <a:srgbClr val="000000"/>
                </a:solidFill>
                <a:latin typeface="Canva Sans"/>
              </a:rPr>
              <a:t>ML</a:t>
            </a:r>
          </a:p>
          <a:p>
            <a:pPr algn="ctr">
              <a:lnSpc>
                <a:spcPts val="10500"/>
              </a:lnSpc>
            </a:pPr>
            <a:r>
              <a:rPr lang="en-US" sz="7500">
                <a:solidFill>
                  <a:srgbClr val="000000"/>
                </a:solidFill>
                <a:latin typeface="Canva Sans"/>
              </a:rPr>
              <a:t>Website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9456331" cy="6226137"/>
            <a:chOff x="0" y="0"/>
            <a:chExt cx="8159210" cy="5372100"/>
          </a:xfrm>
        </p:grpSpPr>
        <p:sp>
          <p:nvSpPr>
            <p:cNvPr name="Freeform 3" id="3"/>
            <p:cNvSpPr/>
            <p:nvPr/>
          </p:nvSpPr>
          <p:spPr>
            <a:xfrm flipH="false" flipV="false" rot="0">
              <a:off x="0" y="0"/>
              <a:ext cx="8159210" cy="5372100"/>
            </a:xfrm>
            <a:custGeom>
              <a:avLst/>
              <a:gdLst/>
              <a:ahLst/>
              <a:cxnLst/>
              <a:rect r="r" b="b" t="t" l="l"/>
              <a:pathLst>
                <a:path h="5372100" w="8159210">
                  <a:moveTo>
                    <a:pt x="6608539" y="0"/>
                  </a:moveTo>
                  <a:lnTo>
                    <a:pt x="1550670" y="0"/>
                  </a:lnTo>
                  <a:lnTo>
                    <a:pt x="0" y="2686050"/>
                  </a:lnTo>
                  <a:lnTo>
                    <a:pt x="1550670" y="5372100"/>
                  </a:lnTo>
                  <a:lnTo>
                    <a:pt x="6608539" y="5372100"/>
                  </a:lnTo>
                  <a:lnTo>
                    <a:pt x="8159210" y="2686050"/>
                  </a:lnTo>
                  <a:lnTo>
                    <a:pt x="6608539" y="0"/>
                  </a:lnTo>
                  <a:close/>
                </a:path>
              </a:pathLst>
            </a:custGeom>
            <a:solidFill>
              <a:srgbClr val="A4E473"/>
            </a:solidFill>
          </p:spPr>
        </p:sp>
      </p:grpSp>
      <p:sp>
        <p:nvSpPr>
          <p:cNvPr name="Freeform 4" id="4"/>
          <p:cNvSpPr/>
          <p:nvPr/>
        </p:nvSpPr>
        <p:spPr>
          <a:xfrm flipH="false" flipV="false" rot="0">
            <a:off x="6000909" y="1460293"/>
            <a:ext cx="11965621" cy="8300039"/>
          </a:xfrm>
          <a:custGeom>
            <a:avLst/>
            <a:gdLst/>
            <a:ahLst/>
            <a:cxnLst/>
            <a:rect r="r" b="b" t="t" l="l"/>
            <a:pathLst>
              <a:path h="8300039" w="11965621">
                <a:moveTo>
                  <a:pt x="0" y="0"/>
                </a:moveTo>
                <a:lnTo>
                  <a:pt x="11965620" y="0"/>
                </a:lnTo>
                <a:lnTo>
                  <a:pt x="11965620" y="8300039"/>
                </a:lnTo>
                <a:lnTo>
                  <a:pt x="0" y="8300039"/>
                </a:lnTo>
                <a:lnTo>
                  <a:pt x="0" y="0"/>
                </a:lnTo>
                <a:close/>
              </a:path>
            </a:pathLst>
          </a:custGeom>
          <a:blipFill>
            <a:blip r:embed="rId2"/>
            <a:stretch>
              <a:fillRect l="0" t="0" r="0" b="0"/>
            </a:stretch>
          </a:blipFill>
        </p:spPr>
      </p:sp>
      <p:sp>
        <p:nvSpPr>
          <p:cNvPr name="TextBox 5" id="5"/>
          <p:cNvSpPr txBox="true"/>
          <p:nvPr/>
        </p:nvSpPr>
        <p:spPr>
          <a:xfrm rot="0">
            <a:off x="-66675" y="400628"/>
            <a:ext cx="5006420" cy="1838325"/>
          </a:xfrm>
          <a:prstGeom prst="rect">
            <a:avLst/>
          </a:prstGeom>
        </p:spPr>
        <p:txBody>
          <a:bodyPr anchor="t" rtlCol="false" tIns="0" lIns="0" bIns="0" rIns="0">
            <a:spAutoFit/>
          </a:bodyPr>
          <a:lstStyle/>
          <a:p>
            <a:pPr algn="ctr">
              <a:lnSpc>
                <a:spcPts val="7200"/>
              </a:lnSpc>
            </a:pPr>
            <a:r>
              <a:rPr lang="en-US" sz="6000" spc="-60">
                <a:solidFill>
                  <a:srgbClr val="000000"/>
                </a:solidFill>
                <a:latin typeface="Fira Sans Medium"/>
              </a:rPr>
              <a:t>  Hardware </a:t>
            </a:r>
          </a:p>
          <a:p>
            <a:pPr algn="ctr">
              <a:lnSpc>
                <a:spcPts val="7200"/>
              </a:lnSpc>
              <a:spcBef>
                <a:spcPct val="0"/>
              </a:spcBef>
            </a:pPr>
            <a:r>
              <a:rPr lang="en-US" sz="6000" spc="-60">
                <a:solidFill>
                  <a:srgbClr val="000000"/>
                </a:solidFill>
                <a:latin typeface="Fira Sans Medium"/>
              </a:rPr>
              <a:t>Architecture</a:t>
            </a:r>
          </a:p>
        </p:txBody>
      </p:sp>
      <p:sp>
        <p:nvSpPr>
          <p:cNvPr name="TextBox 6" id="6"/>
          <p:cNvSpPr txBox="true"/>
          <p:nvPr/>
        </p:nvSpPr>
        <p:spPr>
          <a:xfrm rot="0">
            <a:off x="171737" y="4110033"/>
            <a:ext cx="5712284" cy="596899"/>
          </a:xfrm>
          <a:prstGeom prst="rect">
            <a:avLst/>
          </a:prstGeom>
        </p:spPr>
        <p:txBody>
          <a:bodyPr anchor="t" rtlCol="false" tIns="0" lIns="0" bIns="0" rIns="0">
            <a:spAutoFit/>
          </a:bodyPr>
          <a:lstStyle/>
          <a:p>
            <a:pPr algn="ctr">
              <a:lnSpc>
                <a:spcPts val="4900"/>
              </a:lnSpc>
            </a:pPr>
            <a:r>
              <a:rPr lang="en-US" sz="3500">
                <a:solidFill>
                  <a:srgbClr val="C6C6C6"/>
                </a:solidFill>
                <a:latin typeface="Canva Sans Bold"/>
              </a:rPr>
              <a:t>ADXL345-Accelerometer</a:t>
            </a:r>
          </a:p>
        </p:txBody>
      </p:sp>
      <p:sp>
        <p:nvSpPr>
          <p:cNvPr name="TextBox 7" id="7"/>
          <p:cNvSpPr txBox="true"/>
          <p:nvPr/>
        </p:nvSpPr>
        <p:spPr>
          <a:xfrm rot="0">
            <a:off x="1332964" y="4754557"/>
            <a:ext cx="3389829" cy="596900"/>
          </a:xfrm>
          <a:prstGeom prst="rect">
            <a:avLst/>
          </a:prstGeom>
        </p:spPr>
        <p:txBody>
          <a:bodyPr anchor="t" rtlCol="false" tIns="0" lIns="0" bIns="0" rIns="0">
            <a:spAutoFit/>
          </a:bodyPr>
          <a:lstStyle/>
          <a:p>
            <a:pPr algn="ctr">
              <a:lnSpc>
                <a:spcPts val="4900"/>
              </a:lnSpc>
            </a:pPr>
            <a:r>
              <a:rPr lang="en-US" sz="3500">
                <a:solidFill>
                  <a:srgbClr val="C6C6C6"/>
                </a:solidFill>
                <a:latin typeface="Canva Sans Bold"/>
              </a:rPr>
              <a:t>12S MEMS - Mic</a:t>
            </a:r>
          </a:p>
        </p:txBody>
      </p:sp>
      <p:sp>
        <p:nvSpPr>
          <p:cNvPr name="TextBox 8" id="8"/>
          <p:cNvSpPr txBox="true"/>
          <p:nvPr/>
        </p:nvSpPr>
        <p:spPr>
          <a:xfrm rot="0">
            <a:off x="-206586" y="5399082"/>
            <a:ext cx="6468930" cy="596900"/>
          </a:xfrm>
          <a:prstGeom prst="rect">
            <a:avLst/>
          </a:prstGeom>
        </p:spPr>
        <p:txBody>
          <a:bodyPr anchor="t" rtlCol="false" tIns="0" lIns="0" bIns="0" rIns="0">
            <a:spAutoFit/>
          </a:bodyPr>
          <a:lstStyle/>
          <a:p>
            <a:pPr algn="ctr">
              <a:lnSpc>
                <a:spcPts val="4900"/>
              </a:lnSpc>
            </a:pPr>
            <a:r>
              <a:rPr lang="en-US" sz="3500">
                <a:solidFill>
                  <a:srgbClr val="C6C6C6"/>
                </a:solidFill>
                <a:latin typeface="Canva Sans Bold"/>
              </a:rPr>
              <a:t> MAX30102 - Pulse Oxi</a:t>
            </a:r>
          </a:p>
        </p:txBody>
      </p:sp>
      <p:sp>
        <p:nvSpPr>
          <p:cNvPr name="TextBox 9" id="9"/>
          <p:cNvSpPr txBox="true"/>
          <p:nvPr/>
        </p:nvSpPr>
        <p:spPr>
          <a:xfrm rot="0">
            <a:off x="633851" y="6424607"/>
            <a:ext cx="4305894" cy="1482725"/>
          </a:xfrm>
          <a:prstGeom prst="rect">
            <a:avLst/>
          </a:prstGeom>
        </p:spPr>
        <p:txBody>
          <a:bodyPr anchor="t" rtlCol="false" tIns="0" lIns="0" bIns="0" rIns="0">
            <a:spAutoFit/>
          </a:bodyPr>
          <a:lstStyle/>
          <a:p>
            <a:pPr algn="ctr">
              <a:lnSpc>
                <a:spcPts val="5800"/>
              </a:lnSpc>
            </a:pPr>
            <a:r>
              <a:rPr lang="en-US" sz="5000">
                <a:solidFill>
                  <a:srgbClr val="C6C6C6"/>
                </a:solidFill>
                <a:latin typeface="Canva Sans Bold"/>
              </a:rPr>
              <a:t>Micro</a:t>
            </a:r>
          </a:p>
          <a:p>
            <a:pPr algn="ctr">
              <a:lnSpc>
                <a:spcPts val="5800"/>
              </a:lnSpc>
            </a:pPr>
            <a:r>
              <a:rPr lang="en-US" sz="5000">
                <a:solidFill>
                  <a:srgbClr val="C6C6C6"/>
                </a:solidFill>
                <a:latin typeface="Canva Sans Bold"/>
              </a:rPr>
              <a:t>Controller:</a:t>
            </a:r>
          </a:p>
        </p:txBody>
      </p:sp>
      <p:sp>
        <p:nvSpPr>
          <p:cNvPr name="TextBox 10" id="10"/>
          <p:cNvSpPr txBox="true"/>
          <p:nvPr/>
        </p:nvSpPr>
        <p:spPr>
          <a:xfrm rot="0">
            <a:off x="1619963" y="2861607"/>
            <a:ext cx="2633305" cy="863600"/>
          </a:xfrm>
          <a:prstGeom prst="rect">
            <a:avLst/>
          </a:prstGeom>
        </p:spPr>
        <p:txBody>
          <a:bodyPr anchor="t" rtlCol="false" tIns="0" lIns="0" bIns="0" rIns="0">
            <a:spAutoFit/>
          </a:bodyPr>
          <a:lstStyle/>
          <a:p>
            <a:pPr algn="ctr">
              <a:lnSpc>
                <a:spcPts val="7000"/>
              </a:lnSpc>
            </a:pPr>
            <a:r>
              <a:rPr lang="en-US" sz="5000">
                <a:solidFill>
                  <a:srgbClr val="C6C6C6"/>
                </a:solidFill>
                <a:latin typeface="Canva Sans Bold"/>
              </a:rPr>
              <a:t>Sensors:</a:t>
            </a:r>
          </a:p>
        </p:txBody>
      </p:sp>
      <p:sp>
        <p:nvSpPr>
          <p:cNvPr name="TextBox 11" id="11"/>
          <p:cNvSpPr txBox="true"/>
          <p:nvPr/>
        </p:nvSpPr>
        <p:spPr>
          <a:xfrm rot="0">
            <a:off x="2113976" y="8259757"/>
            <a:ext cx="1345644" cy="596900"/>
          </a:xfrm>
          <a:prstGeom prst="rect">
            <a:avLst/>
          </a:prstGeom>
        </p:spPr>
        <p:txBody>
          <a:bodyPr anchor="t" rtlCol="false" tIns="0" lIns="0" bIns="0" rIns="0">
            <a:spAutoFit/>
          </a:bodyPr>
          <a:lstStyle/>
          <a:p>
            <a:pPr algn="ctr">
              <a:lnSpc>
                <a:spcPts val="4900"/>
              </a:lnSpc>
            </a:pPr>
            <a:r>
              <a:rPr lang="en-US" sz="3500">
                <a:solidFill>
                  <a:srgbClr val="C6C6C6"/>
                </a:solidFill>
                <a:latin typeface="Canva Sans Bold"/>
              </a:rPr>
              <a:t>ESP32</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3182291"/>
            <a:ext cx="9144000" cy="6314134"/>
          </a:xfrm>
          <a:custGeom>
            <a:avLst/>
            <a:gdLst/>
            <a:ahLst/>
            <a:cxnLst/>
            <a:rect r="r" b="b" t="t" l="l"/>
            <a:pathLst>
              <a:path h="6314134" w="9144000">
                <a:moveTo>
                  <a:pt x="0" y="0"/>
                </a:moveTo>
                <a:lnTo>
                  <a:pt x="9144000" y="0"/>
                </a:lnTo>
                <a:lnTo>
                  <a:pt x="9144000" y="6314134"/>
                </a:lnTo>
                <a:lnTo>
                  <a:pt x="0" y="6314134"/>
                </a:lnTo>
                <a:lnTo>
                  <a:pt x="0" y="0"/>
                </a:lnTo>
                <a:close/>
              </a:path>
            </a:pathLst>
          </a:custGeom>
          <a:blipFill>
            <a:blip r:embed="rId2"/>
            <a:stretch>
              <a:fillRect l="0" t="-1258" r="0" b="-1258"/>
            </a:stretch>
          </a:blipFill>
        </p:spPr>
      </p:sp>
      <p:grpSp>
        <p:nvGrpSpPr>
          <p:cNvPr name="Group 3" id="3"/>
          <p:cNvGrpSpPr/>
          <p:nvPr/>
        </p:nvGrpSpPr>
        <p:grpSpPr>
          <a:xfrm rot="-10800000">
            <a:off x="-2915828" y="-3678236"/>
            <a:ext cx="13340769" cy="6226137"/>
            <a:chOff x="0" y="0"/>
            <a:chExt cx="11510820" cy="5372100"/>
          </a:xfrm>
        </p:grpSpPr>
        <p:sp>
          <p:nvSpPr>
            <p:cNvPr name="Freeform 4" id="4"/>
            <p:cNvSpPr/>
            <p:nvPr/>
          </p:nvSpPr>
          <p:spPr>
            <a:xfrm flipH="false" flipV="false" rot="0">
              <a:off x="0" y="0"/>
              <a:ext cx="11510821" cy="5372100"/>
            </a:xfrm>
            <a:custGeom>
              <a:avLst/>
              <a:gdLst/>
              <a:ahLst/>
              <a:cxnLst/>
              <a:rect r="r" b="b" t="t" l="l"/>
              <a:pathLst>
                <a:path h="5372100" w="11510821">
                  <a:moveTo>
                    <a:pt x="9960150" y="0"/>
                  </a:moveTo>
                  <a:lnTo>
                    <a:pt x="1550670" y="0"/>
                  </a:lnTo>
                  <a:lnTo>
                    <a:pt x="0" y="2686050"/>
                  </a:lnTo>
                  <a:lnTo>
                    <a:pt x="1550670" y="5372100"/>
                  </a:lnTo>
                  <a:lnTo>
                    <a:pt x="9960150" y="5372100"/>
                  </a:lnTo>
                  <a:lnTo>
                    <a:pt x="11510821" y="2686050"/>
                  </a:lnTo>
                  <a:lnTo>
                    <a:pt x="9960150" y="0"/>
                  </a:lnTo>
                  <a:close/>
                </a:path>
              </a:pathLst>
            </a:custGeom>
            <a:solidFill>
              <a:srgbClr val="A4E473"/>
            </a:solidFill>
          </p:spPr>
        </p:sp>
      </p:grpSp>
      <p:sp>
        <p:nvSpPr>
          <p:cNvPr name="Freeform 5" id="5"/>
          <p:cNvSpPr/>
          <p:nvPr/>
        </p:nvSpPr>
        <p:spPr>
          <a:xfrm flipH="false" flipV="false" rot="0">
            <a:off x="0" y="3182291"/>
            <a:ext cx="9144000" cy="6314134"/>
          </a:xfrm>
          <a:custGeom>
            <a:avLst/>
            <a:gdLst/>
            <a:ahLst/>
            <a:cxnLst/>
            <a:rect r="r" b="b" t="t" l="l"/>
            <a:pathLst>
              <a:path h="6314134" w="9144000">
                <a:moveTo>
                  <a:pt x="0" y="0"/>
                </a:moveTo>
                <a:lnTo>
                  <a:pt x="9144000" y="0"/>
                </a:lnTo>
                <a:lnTo>
                  <a:pt x="9144000" y="6314134"/>
                </a:lnTo>
                <a:lnTo>
                  <a:pt x="0" y="6314134"/>
                </a:lnTo>
                <a:lnTo>
                  <a:pt x="0" y="0"/>
                </a:lnTo>
                <a:close/>
              </a:path>
            </a:pathLst>
          </a:custGeom>
          <a:blipFill>
            <a:blip r:embed="rId3"/>
            <a:stretch>
              <a:fillRect l="-6099" t="0" r="-6099" b="-436"/>
            </a:stretch>
          </a:blipFill>
        </p:spPr>
      </p:sp>
      <p:sp>
        <p:nvSpPr>
          <p:cNvPr name="TextBox 6" id="6"/>
          <p:cNvSpPr txBox="true"/>
          <p:nvPr/>
        </p:nvSpPr>
        <p:spPr>
          <a:xfrm rot="0">
            <a:off x="0" y="346466"/>
            <a:ext cx="9340821" cy="1295400"/>
          </a:xfrm>
          <a:prstGeom prst="rect">
            <a:avLst/>
          </a:prstGeom>
        </p:spPr>
        <p:txBody>
          <a:bodyPr anchor="t" rtlCol="false" tIns="0" lIns="0" bIns="0" rIns="0">
            <a:spAutoFit/>
          </a:bodyPr>
          <a:lstStyle/>
          <a:p>
            <a:pPr algn="ctr">
              <a:lnSpc>
                <a:spcPts val="10500"/>
              </a:lnSpc>
            </a:pPr>
            <a:r>
              <a:rPr lang="en-US" sz="7500">
                <a:solidFill>
                  <a:srgbClr val="000000"/>
                </a:solidFill>
                <a:latin typeface="Canva Sans Bold"/>
              </a:rPr>
              <a:t>Circuit Diagram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3340769" cy="6226137"/>
            <a:chOff x="0" y="0"/>
            <a:chExt cx="11510820" cy="5372100"/>
          </a:xfrm>
        </p:grpSpPr>
        <p:sp>
          <p:nvSpPr>
            <p:cNvPr name="Freeform 3" id="3"/>
            <p:cNvSpPr/>
            <p:nvPr/>
          </p:nvSpPr>
          <p:spPr>
            <a:xfrm flipH="false" flipV="false" rot="0">
              <a:off x="0" y="0"/>
              <a:ext cx="11510821" cy="5372100"/>
            </a:xfrm>
            <a:custGeom>
              <a:avLst/>
              <a:gdLst/>
              <a:ahLst/>
              <a:cxnLst/>
              <a:rect r="r" b="b" t="t" l="l"/>
              <a:pathLst>
                <a:path h="5372100" w="11510821">
                  <a:moveTo>
                    <a:pt x="9960150" y="0"/>
                  </a:moveTo>
                  <a:lnTo>
                    <a:pt x="1550670" y="0"/>
                  </a:lnTo>
                  <a:lnTo>
                    <a:pt x="0" y="2686050"/>
                  </a:lnTo>
                  <a:lnTo>
                    <a:pt x="1550670" y="5372100"/>
                  </a:lnTo>
                  <a:lnTo>
                    <a:pt x="9960150" y="5372100"/>
                  </a:lnTo>
                  <a:lnTo>
                    <a:pt x="11510821" y="2686050"/>
                  </a:lnTo>
                  <a:lnTo>
                    <a:pt x="9960150" y="0"/>
                  </a:lnTo>
                  <a:close/>
                </a:path>
              </a:pathLst>
            </a:custGeom>
            <a:solidFill>
              <a:srgbClr val="A4E473"/>
            </a:solidFill>
          </p:spPr>
        </p:sp>
      </p:grpSp>
      <p:sp>
        <p:nvSpPr>
          <p:cNvPr name="Freeform 4" id="4"/>
          <p:cNvSpPr/>
          <p:nvPr/>
        </p:nvSpPr>
        <p:spPr>
          <a:xfrm flipH="false" flipV="false" rot="0">
            <a:off x="6325344" y="1857184"/>
            <a:ext cx="11614241" cy="8297836"/>
          </a:xfrm>
          <a:custGeom>
            <a:avLst/>
            <a:gdLst/>
            <a:ahLst/>
            <a:cxnLst/>
            <a:rect r="r" b="b" t="t" l="l"/>
            <a:pathLst>
              <a:path h="8297836" w="11614241">
                <a:moveTo>
                  <a:pt x="0" y="0"/>
                </a:moveTo>
                <a:lnTo>
                  <a:pt x="11614241" y="0"/>
                </a:lnTo>
                <a:lnTo>
                  <a:pt x="11614241" y="8297836"/>
                </a:lnTo>
                <a:lnTo>
                  <a:pt x="0" y="8297836"/>
                </a:lnTo>
                <a:lnTo>
                  <a:pt x="0" y="0"/>
                </a:lnTo>
                <a:close/>
              </a:path>
            </a:pathLst>
          </a:custGeom>
          <a:blipFill>
            <a:blip r:embed="rId2"/>
            <a:stretch>
              <a:fillRect l="0" t="0" r="0" b="0"/>
            </a:stretch>
          </a:blipFill>
        </p:spPr>
      </p:sp>
      <p:sp>
        <p:nvSpPr>
          <p:cNvPr name="TextBox 5" id="5"/>
          <p:cNvSpPr txBox="true"/>
          <p:nvPr/>
        </p:nvSpPr>
        <p:spPr>
          <a:xfrm rot="0">
            <a:off x="-854046" y="228600"/>
            <a:ext cx="11448385" cy="1295400"/>
          </a:xfrm>
          <a:prstGeom prst="rect">
            <a:avLst/>
          </a:prstGeom>
        </p:spPr>
        <p:txBody>
          <a:bodyPr anchor="t" rtlCol="false" tIns="0" lIns="0" bIns="0" rIns="0">
            <a:spAutoFit/>
          </a:bodyPr>
          <a:lstStyle/>
          <a:p>
            <a:pPr algn="ctr">
              <a:lnSpc>
                <a:spcPts val="10500"/>
              </a:lnSpc>
            </a:pPr>
            <a:r>
              <a:rPr lang="en-US" sz="7500">
                <a:solidFill>
                  <a:srgbClr val="000000"/>
                </a:solidFill>
                <a:latin typeface="Canva Sans Bold"/>
              </a:rPr>
              <a:t>Dataset/COM :</a:t>
            </a:r>
          </a:p>
        </p:txBody>
      </p:sp>
      <p:sp>
        <p:nvSpPr>
          <p:cNvPr name="Freeform 6" id="6"/>
          <p:cNvSpPr/>
          <p:nvPr/>
        </p:nvSpPr>
        <p:spPr>
          <a:xfrm flipH="false" flipV="false" rot="0">
            <a:off x="318471" y="1857184"/>
            <a:ext cx="6092598" cy="8297836"/>
          </a:xfrm>
          <a:custGeom>
            <a:avLst/>
            <a:gdLst/>
            <a:ahLst/>
            <a:cxnLst/>
            <a:rect r="r" b="b" t="t" l="l"/>
            <a:pathLst>
              <a:path h="8297836" w="6092598">
                <a:moveTo>
                  <a:pt x="0" y="0"/>
                </a:moveTo>
                <a:lnTo>
                  <a:pt x="6092598" y="0"/>
                </a:lnTo>
                <a:lnTo>
                  <a:pt x="6092598" y="8297836"/>
                </a:lnTo>
                <a:lnTo>
                  <a:pt x="0" y="8297836"/>
                </a:lnTo>
                <a:lnTo>
                  <a:pt x="0" y="0"/>
                </a:lnTo>
                <a:close/>
              </a:path>
            </a:pathLst>
          </a:custGeom>
          <a:blipFill>
            <a:blip r:embed="rId3"/>
            <a:stretch>
              <a:fillRect l="-1092" t="0" r="-50429" b="-10739"/>
            </a:stretch>
          </a:blipFill>
        </p:spPr>
      </p:sp>
    </p:spTree>
  </p:cSld>
  <p:clrMapOvr>
    <a:masterClrMapping/>
  </p:clrMapOvr>
</p:sld>
</file>

<file path=ppt/slides/slide9.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aphicFrame>
        <p:nvGraphicFramePr>
          <p:cNvPr name="Table 4" id="4"/>
          <p:cNvGraphicFramePr>
            <a:graphicFrameLocks noGrp="true"/>
          </p:cNvGraphicFramePr>
          <p:nvPr/>
        </p:nvGraphicFramePr>
        <p:xfrm>
          <a:off x="669731" y="2547901"/>
          <a:ext cx="17109274" cy="9010650"/>
        </p:xfrm>
        <a:graphic>
          <a:graphicData uri="http://schemas.openxmlformats.org/drawingml/2006/table">
            <a:tbl>
              <a:tblPr/>
              <a:tblGrid>
                <a:gridCol w="6115277"/>
                <a:gridCol w="5751780"/>
                <a:gridCol w="5242217"/>
              </a:tblGrid>
              <a:tr h="1126331">
                <a:tc>
                  <a:txBody>
                    <a:bodyPr anchor="t" rtlCol="false"/>
                    <a:lstStyle/>
                    <a:p>
                      <a:pPr algn="l">
                        <a:lnSpc>
                          <a:spcPts val="4759"/>
                        </a:lnSpc>
                        <a:defRPr/>
                      </a:pPr>
                      <a:r>
                        <a:rPr lang="en-US" sz="3399">
                          <a:solidFill>
                            <a:srgbClr val="000000"/>
                          </a:solidFill>
                          <a:latin typeface="Fira Sans"/>
                        </a:rPr>
                        <a:t>Parameters/Algorithm </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000000"/>
                          </a:solidFill>
                          <a:latin typeface="Fira Sans"/>
                        </a:rPr>
                        <a:t>Random Forest </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000000"/>
                          </a:solidFill>
                          <a:latin typeface="Fira Sans"/>
                        </a:rPr>
                        <a:t>Hyper RNN </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r>
              <a:tr h="1126331">
                <a:tc>
                  <a:txBody>
                    <a:bodyPr anchor="t" rtlCol="false"/>
                    <a:lstStyle/>
                    <a:p>
                      <a:pPr algn="l">
                        <a:lnSpc>
                          <a:spcPts val="4759"/>
                        </a:lnSpc>
                        <a:defRPr/>
                      </a:pPr>
                      <a:r>
                        <a:rPr lang="en-US" sz="3399">
                          <a:solidFill>
                            <a:srgbClr val="FFFFFF"/>
                          </a:solidFill>
                          <a:latin typeface="Fira Sans"/>
                        </a:rPr>
                        <a:t>Estimators </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50</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40</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r>
              <a:tr h="1126331">
                <a:tc>
                  <a:txBody>
                    <a:bodyPr anchor="t" rtlCol="false"/>
                    <a:lstStyle/>
                    <a:p>
                      <a:pPr algn="l">
                        <a:lnSpc>
                          <a:spcPts val="4759"/>
                        </a:lnSpc>
                        <a:defRPr/>
                      </a:pPr>
                      <a:r>
                        <a:rPr lang="en-US" sz="3399">
                          <a:solidFill>
                            <a:srgbClr val="FFFFFF"/>
                          </a:solidFill>
                          <a:latin typeface="Fira Sans"/>
                        </a:rPr>
                        <a:t>Time Steps </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5</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4</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r>
              <a:tr h="1126331">
                <a:tc>
                  <a:txBody>
                    <a:bodyPr anchor="t" rtlCol="false"/>
                    <a:lstStyle/>
                    <a:p>
                      <a:pPr algn="l">
                        <a:lnSpc>
                          <a:spcPts val="4759"/>
                        </a:lnSpc>
                        <a:defRPr/>
                      </a:pPr>
                      <a:r>
                        <a:rPr lang="en-US" sz="3399">
                          <a:solidFill>
                            <a:srgbClr val="FFFFFF"/>
                          </a:solidFill>
                          <a:latin typeface="Fira Sans"/>
                        </a:rPr>
                        <a:t>RMSE </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0.017</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0.064</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r>
              <a:tr h="1126331">
                <a:tc>
                  <a:txBody>
                    <a:bodyPr anchor="t" rtlCol="false"/>
                    <a:lstStyle/>
                    <a:p>
                      <a:pPr algn="l">
                        <a:lnSpc>
                          <a:spcPts val="4759"/>
                        </a:lnSpc>
                        <a:defRPr/>
                      </a:pPr>
                      <a:r>
                        <a:rPr lang="en-US" sz="3399">
                          <a:solidFill>
                            <a:srgbClr val="FFFFFF"/>
                          </a:solidFill>
                          <a:latin typeface="Fira Sans"/>
                        </a:rPr>
                        <a:t>Variance </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0.170</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0.168</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r>
              <a:tr h="1126331">
                <a:tc>
                  <a:txBody>
                    <a:bodyPr anchor="t" rtlCol="false"/>
                    <a:lstStyle/>
                    <a:p>
                      <a:pPr algn="l">
                        <a:lnSpc>
                          <a:spcPts val="4759"/>
                        </a:lnSpc>
                        <a:defRPr/>
                      </a:pPr>
                      <a:r>
                        <a:rPr lang="en-US" sz="3399">
                          <a:solidFill>
                            <a:srgbClr val="FFFFFF"/>
                          </a:solidFill>
                          <a:latin typeface="Fira Sans"/>
                        </a:rPr>
                        <a:t>MSE </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0.0002</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0.004</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r>
              <a:tr h="1126331">
                <a:tc>
                  <a:txBody>
                    <a:bodyPr anchor="t" rtlCol="false"/>
                    <a:lstStyle/>
                    <a:p>
                      <a:pPr algn="l">
                        <a:lnSpc>
                          <a:spcPts val="4759"/>
                        </a:lnSpc>
                        <a:defRPr/>
                      </a:pPr>
                      <a:r>
                        <a:rPr lang="en-US" sz="3399">
                          <a:solidFill>
                            <a:srgbClr val="FFFFFF"/>
                          </a:solidFill>
                          <a:latin typeface="Fira Sans"/>
                        </a:rPr>
                        <a:t>F1 Score </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0.999</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r>
                        <a:rPr lang="en-US" sz="3399">
                          <a:solidFill>
                            <a:srgbClr val="FFFFFF"/>
                          </a:solidFill>
                          <a:latin typeface="Fira Sans"/>
                        </a:rPr>
                        <a:t>0.996</a:t>
                      </a: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r>
              <a:tr h="1126331">
                <a:tc>
                  <a:txBody>
                    <a:bodyPr anchor="t" rtlCol="false"/>
                    <a:lstStyle/>
                    <a:p>
                      <a:pPr algn="l">
                        <a:lnSpc>
                          <a:spcPts val="4759"/>
                        </a:lnSpc>
                        <a:defRPr/>
                      </a:pP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c>
                  <a:txBody>
                    <a:bodyPr anchor="t" rtlCol="false"/>
                    <a:lstStyle/>
                    <a:p>
                      <a:pPr algn="l">
                        <a:lnSpc>
                          <a:spcPts val="4759"/>
                        </a:lnSpc>
                        <a:defRPr/>
                      </a:pPr>
                      <a:endParaRPr lang="en-US" sz="1100"/>
                    </a:p>
                  </a:txBody>
                  <a:tcPr marL="161925" marR="161925" marT="161925" marB="161925" anchor="ctr">
                    <a:lnL cmpd="sng" algn="ctr" cap="flat" w="19050">
                      <a:solidFill>
                        <a:srgbClr val="FFFFFF"/>
                      </a:solidFill>
                      <a:prstDash val="solid"/>
                      <a:round/>
                      <a:headEnd type="none" w="med" len="med"/>
                      <a:tailEnd type="none" w="med" len="med"/>
                    </a:lnL>
                    <a:lnR cmpd="sng" algn="ctr" cap="flat" w="19050">
                      <a:solidFill>
                        <a:srgbClr val="FFFFFF"/>
                      </a:solidFill>
                      <a:prstDash val="solid"/>
                      <a:round/>
                      <a:headEnd type="none" w="med" len="med"/>
                      <a:tailEnd type="none" w="med" len="med"/>
                    </a:lnR>
                    <a:lnT cmpd="sng" algn="ctr" cap="flat" w="19050">
                      <a:solidFill>
                        <a:srgbClr val="FFFFFF"/>
                      </a:solidFill>
                      <a:prstDash val="solid"/>
                      <a:round/>
                      <a:headEnd type="none" w="med" len="med"/>
                      <a:tailEnd type="none" w="med" len="med"/>
                    </a:lnT>
                    <a:lnB cmpd="sng" algn="ctr" cap="flat" w="19050">
                      <a:solidFill>
                        <a:srgbClr val="FFFFFF"/>
                      </a:solidFill>
                      <a:prstDash val="solid"/>
                      <a:round/>
                      <a:headEnd type="none" w="med" len="med"/>
                      <a:tailEnd type="none" w="med" len="med"/>
                    </a:lnB>
                  </a:tcPr>
                </a:tc>
              </a:tr>
            </a:tbl>
          </a:graphicData>
        </a:graphic>
      </p:graphicFrame>
      <p:sp>
        <p:nvSpPr>
          <p:cNvPr name="TextBox 5" id="5"/>
          <p:cNvSpPr txBox="true"/>
          <p:nvPr/>
        </p:nvSpPr>
        <p:spPr>
          <a:xfrm rot="0">
            <a:off x="641156" y="457200"/>
            <a:ext cx="5606772" cy="1295400"/>
          </a:xfrm>
          <a:prstGeom prst="rect">
            <a:avLst/>
          </a:prstGeom>
        </p:spPr>
        <p:txBody>
          <a:bodyPr anchor="t" rtlCol="false" tIns="0" lIns="0" bIns="0" rIns="0">
            <a:spAutoFit/>
          </a:bodyPr>
          <a:lstStyle/>
          <a:p>
            <a:pPr algn="ctr">
              <a:lnSpc>
                <a:spcPts val="10500"/>
              </a:lnSpc>
            </a:pPr>
            <a:r>
              <a:rPr lang="en-US" sz="7500">
                <a:solidFill>
                  <a:srgbClr val="000000"/>
                </a:solidFill>
                <a:latin typeface="Canva Sans Bold"/>
              </a:rPr>
              <a:t>Parameters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DAF6WC--duM</dc:identifier>
  <dcterms:modified xsi:type="dcterms:W3CDTF">2011-08-01T06:04:30Z</dcterms:modified>
  <cp:revision>1</cp:revision>
  <dc:title>Sleep monitor</dc:title>
</cp:coreProperties>
</file>

<file path=docProps/thumbnail.jpeg>
</file>